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handoutMasterIdLst>
    <p:handoutMasterId r:id="rId19"/>
  </p:handoutMasterIdLst>
  <p:sldIdLst>
    <p:sldId id="3825" r:id="rId5"/>
    <p:sldId id="3826" r:id="rId6"/>
    <p:sldId id="3827" r:id="rId7"/>
    <p:sldId id="3828" r:id="rId8"/>
    <p:sldId id="3794" r:id="rId9"/>
    <p:sldId id="3791" r:id="rId10"/>
    <p:sldId id="3792" r:id="rId11"/>
    <p:sldId id="3835" r:id="rId12"/>
    <p:sldId id="3829" r:id="rId13"/>
    <p:sldId id="3831" r:id="rId14"/>
    <p:sldId id="3832" r:id="rId15"/>
    <p:sldId id="3833" r:id="rId16"/>
    <p:sldId id="3834"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468"/>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8" d="100"/>
          <a:sy n="88" d="100"/>
        </p:scale>
        <p:origin x="377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198ACE8E-34F4-43E6-BB2E-1809B1CC58DC}">
      <dgm:prSet/>
      <dgm:spPr>
        <a:solidFill>
          <a:schemeClr val="accent1">
            <a:lumMod val="20000"/>
            <a:lumOff val="80000"/>
            <a:alpha val="90000"/>
          </a:schemeClr>
        </a:solidFill>
        <a:ln>
          <a:noFill/>
        </a:ln>
      </dgm:spPr>
      <dgm:t>
        <a:bodyPr rtlCol="0"/>
        <a:lstStyle/>
        <a:p>
          <a:pPr rtl="0"/>
          <a:r>
            <a:rPr lang="fr-FR" noProof="0" dirty="0"/>
            <a:t>Nettoyer</a:t>
          </a:r>
          <a:r>
            <a:rPr lang="fr-FR" baseline="0" noProof="0" dirty="0"/>
            <a:t> les données</a:t>
          </a:r>
          <a:endParaRPr lang="fr-FR" noProof="0" dirty="0"/>
        </a:p>
      </dgm:t>
    </dgm:pt>
    <dgm:pt modelId="{49F555B2-B165-4CB6-8578-DF4BCD791ABF}" type="parTrans" cxnId="{8327A44B-5326-4A8B-9B23-A3D3C09A16F3}">
      <dgm:prSet/>
      <dgm:spPr/>
      <dgm:t>
        <a:bodyPr rtlCol="0"/>
        <a:lstStyle/>
        <a:p>
          <a:pPr rtl="0"/>
          <a:endParaRPr lang="fr-FR" noProof="0" dirty="0"/>
        </a:p>
      </dgm:t>
    </dgm:pt>
    <dgm:pt modelId="{C54063C4-24CD-4834-9424-53756AE38C6B}" type="sibTrans" cxnId="{8327A44B-5326-4A8B-9B23-A3D3C09A16F3}">
      <dgm:prSet phldrT="1" phldr="0"/>
      <dgm:spPr>
        <a:solidFill>
          <a:schemeClr val="accent1"/>
        </a:solidFill>
        <a:ln>
          <a:noFill/>
        </a:ln>
      </dgm:spPr>
      <dgm:t>
        <a:bodyPr rtlCol="0"/>
        <a:lstStyle/>
        <a:p>
          <a:pPr rtl="0"/>
          <a:r>
            <a:rPr lang="fr-FR" noProof="0"/>
            <a:t>1</a:t>
          </a:r>
          <a:endParaRPr lang="fr-FR" noProof="0" dirty="0"/>
        </a:p>
      </dgm:t>
    </dgm:pt>
    <dgm:pt modelId="{0F6BA1FB-59E5-4F16-A7B4-1533BB1F09E4}">
      <dgm:prSet/>
      <dgm:spPr>
        <a:solidFill>
          <a:schemeClr val="accent2">
            <a:lumMod val="20000"/>
            <a:lumOff val="80000"/>
            <a:alpha val="90000"/>
          </a:schemeClr>
        </a:solidFill>
        <a:ln>
          <a:noFill/>
        </a:ln>
      </dgm:spPr>
      <dgm:t>
        <a:bodyPr rtlCol="0"/>
        <a:lstStyle/>
        <a:p>
          <a:pPr rtl="0"/>
          <a:r>
            <a:rPr lang="fr-FR" noProof="0" dirty="0"/>
            <a:t>Sélectionner</a:t>
          </a:r>
          <a:r>
            <a:rPr lang="fr-FR" baseline="0" noProof="0" dirty="0"/>
            <a:t> les modèles à appliquer</a:t>
          </a:r>
          <a:endParaRPr lang="fr-FR" noProof="0" dirty="0"/>
        </a:p>
      </dgm:t>
    </dgm:pt>
    <dgm:pt modelId="{6A557BB1-C0DD-44CB-8745-CE5481476209}" type="parTrans" cxnId="{F0FA65E5-FB81-4E7A-9467-65363565F4A0}">
      <dgm:prSet/>
      <dgm:spPr/>
      <dgm:t>
        <a:bodyPr rtlCol="0"/>
        <a:lstStyle/>
        <a:p>
          <a:pPr rtl="0"/>
          <a:endParaRPr lang="fr-FR" noProof="0" dirty="0"/>
        </a:p>
      </dgm:t>
    </dgm:pt>
    <dgm:pt modelId="{7DBF5CB5-29DD-4671-A0F3-981D48571500}" type="sibTrans" cxnId="{F0FA65E5-FB81-4E7A-9467-65363565F4A0}">
      <dgm:prSet phldrT="2" phldr="0"/>
      <dgm:spPr>
        <a:solidFill>
          <a:schemeClr val="accent2"/>
        </a:solidFill>
        <a:ln>
          <a:noFill/>
        </a:ln>
      </dgm:spPr>
      <dgm:t>
        <a:bodyPr rtlCol="0"/>
        <a:lstStyle/>
        <a:p>
          <a:pPr rtl="0"/>
          <a:r>
            <a:rPr lang="fr-FR" noProof="0"/>
            <a:t>2</a:t>
          </a:r>
          <a:endParaRPr lang="fr-FR" noProof="0" dirty="0"/>
        </a:p>
      </dgm:t>
    </dgm:pt>
    <dgm:pt modelId="{1D096F01-AEA8-401D-8348-98E9A81F3CE0}">
      <dgm:prSet/>
      <dgm:spPr>
        <a:solidFill>
          <a:schemeClr val="accent4">
            <a:lumMod val="20000"/>
            <a:lumOff val="80000"/>
            <a:alpha val="90000"/>
          </a:schemeClr>
        </a:solidFill>
        <a:ln>
          <a:noFill/>
        </a:ln>
      </dgm:spPr>
      <dgm:t>
        <a:bodyPr rtlCol="0"/>
        <a:lstStyle/>
        <a:p>
          <a:pPr rtl="0"/>
          <a:r>
            <a:rPr lang="fr-FR" b="0" i="0" u="none" noProof="0" dirty="0"/>
            <a:t>Entrainer nos modèles avec les données d’entrainement</a:t>
          </a:r>
          <a:endParaRPr lang="fr-FR" noProof="0" dirty="0"/>
        </a:p>
      </dgm:t>
    </dgm:pt>
    <dgm:pt modelId="{AB9DA1CE-0370-48BB-8362-3A4CBF7FFB29}" type="parTrans" cxnId="{FD2381C0-DA6F-4859-90D6-313730044E7C}">
      <dgm:prSet/>
      <dgm:spPr/>
      <dgm:t>
        <a:bodyPr rtlCol="0"/>
        <a:lstStyle/>
        <a:p>
          <a:pPr rtl="0"/>
          <a:endParaRPr lang="fr-FR" noProof="0" dirty="0"/>
        </a:p>
      </dgm:t>
    </dgm:pt>
    <dgm:pt modelId="{6088456C-4B73-4948-985C-DD954DEF44EF}" type="sibTrans" cxnId="{FD2381C0-DA6F-4859-90D6-313730044E7C}">
      <dgm:prSet phldrT="3" phldr="0"/>
      <dgm:spPr>
        <a:solidFill>
          <a:schemeClr val="accent4"/>
        </a:solidFill>
        <a:ln>
          <a:noFill/>
        </a:ln>
      </dgm:spPr>
      <dgm:t>
        <a:bodyPr rtlCol="0"/>
        <a:lstStyle/>
        <a:p>
          <a:pPr rtl="0"/>
          <a:r>
            <a:rPr lang="fr-FR" noProof="0"/>
            <a:t>3</a:t>
          </a:r>
          <a:endParaRPr lang="fr-FR" noProof="0" dirty="0"/>
        </a:p>
      </dgm:t>
    </dgm:pt>
    <dgm:pt modelId="{DE16CBB4-D3F4-44AD-8379-3A5D78B889D5}">
      <dgm:prSet/>
      <dgm:spPr>
        <a:solidFill>
          <a:schemeClr val="accent5">
            <a:lumMod val="20000"/>
            <a:lumOff val="80000"/>
            <a:alpha val="90000"/>
          </a:schemeClr>
        </a:solidFill>
        <a:ln>
          <a:noFill/>
        </a:ln>
      </dgm:spPr>
      <dgm:t>
        <a:bodyPr rtlCol="0"/>
        <a:lstStyle/>
        <a:p>
          <a:pPr rtl="0"/>
          <a:r>
            <a:rPr lang="fr-FR" b="0" i="0" u="none" noProof="0" dirty="0"/>
            <a:t>Ajuster les paramètres de nos modèles</a:t>
          </a:r>
          <a:endParaRPr lang="fr-FR" noProof="0" dirty="0"/>
        </a:p>
      </dgm:t>
    </dgm:pt>
    <dgm:pt modelId="{917142D8-7514-46BB-B61D-8633F0189C31}" type="parTrans" cxnId="{058D75E7-8E09-41CE-ADFC-EEAD1556353B}">
      <dgm:prSet/>
      <dgm:spPr/>
      <dgm:t>
        <a:bodyPr rtlCol="0"/>
        <a:lstStyle/>
        <a:p>
          <a:pPr rtl="0"/>
          <a:endParaRPr lang="fr-FR" noProof="0" dirty="0"/>
        </a:p>
      </dgm:t>
    </dgm:pt>
    <dgm:pt modelId="{C2728830-9A00-4764-A9F1-670DDF9E57B3}" type="sibTrans" cxnId="{058D75E7-8E09-41CE-ADFC-EEAD1556353B}">
      <dgm:prSet phldrT="4" phldr="0"/>
      <dgm:spPr>
        <a:solidFill>
          <a:schemeClr val="accent5"/>
        </a:solidFill>
        <a:ln>
          <a:noFill/>
        </a:ln>
      </dgm:spPr>
      <dgm:t>
        <a:bodyPr rtlCol="0"/>
        <a:lstStyle/>
        <a:p>
          <a:pPr rtl="0"/>
          <a:r>
            <a:rPr lang="fr-FR" noProof="0"/>
            <a:t>4</a:t>
          </a:r>
          <a:endParaRPr lang="fr-FR" noProof="0" dirty="0"/>
        </a:p>
      </dgm:t>
    </dgm:pt>
    <dgm:pt modelId="{F7B81412-5EAE-488C-9259-0FA0EB0F090B}">
      <dgm:prSet/>
      <dgm:spPr>
        <a:solidFill>
          <a:schemeClr val="accent6">
            <a:lumMod val="20000"/>
            <a:lumOff val="80000"/>
            <a:alpha val="90000"/>
          </a:schemeClr>
        </a:solidFill>
        <a:ln>
          <a:noFill/>
        </a:ln>
      </dgm:spPr>
      <dgm:t>
        <a:bodyPr rtlCol="0"/>
        <a:lstStyle/>
        <a:p>
          <a:pPr rtl="0"/>
          <a:r>
            <a:rPr lang="fr-FR" noProof="0" dirty="0"/>
            <a:t>Effectuer la prédiction avec les données de test et en déduire la performance des modèles</a:t>
          </a:r>
        </a:p>
      </dgm:t>
    </dgm:pt>
    <dgm:pt modelId="{C9E63F01-62A4-4331-A67D-7FE563CE9D07}" type="parTrans" cxnId="{AD7281BE-8A99-43C0-9016-4082EB985BF2}">
      <dgm:prSet/>
      <dgm:spPr/>
      <dgm:t>
        <a:bodyPr rtlCol="0"/>
        <a:lstStyle/>
        <a:p>
          <a:pPr rtl="0"/>
          <a:endParaRPr lang="fr-FR" noProof="0" dirty="0"/>
        </a:p>
      </dgm:t>
    </dgm:pt>
    <dgm:pt modelId="{32E76676-0672-4988-9FB1-308093FF8D5C}" type="sibTrans" cxnId="{AD7281BE-8A99-43C0-9016-4082EB985BF2}">
      <dgm:prSet phldrT="5" phldr="0"/>
      <dgm:spPr>
        <a:solidFill>
          <a:schemeClr val="accent6"/>
        </a:solidFill>
        <a:ln>
          <a:noFill/>
        </a:ln>
      </dgm:spPr>
      <dgm:t>
        <a:bodyPr rtlCol="0"/>
        <a:lstStyle/>
        <a:p>
          <a:pPr rtl="0"/>
          <a:r>
            <a:rPr lang="fr-FR" noProof="0"/>
            <a:t>5</a:t>
          </a:r>
          <a:endParaRPr lang="fr-FR" noProof="0"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533400" rtl="0">
            <a:lnSpc>
              <a:spcPct val="90000"/>
            </a:lnSpc>
            <a:spcBef>
              <a:spcPct val="0"/>
            </a:spcBef>
            <a:spcAft>
              <a:spcPct val="35000"/>
            </a:spcAft>
            <a:buNone/>
          </a:pPr>
          <a:r>
            <a:rPr lang="fr-FR" sz="1200" kern="1200" noProof="0" dirty="0"/>
            <a:t>Nettoyer</a:t>
          </a:r>
          <a:r>
            <a:rPr lang="fr-FR" sz="1200" kern="1200" baseline="0" noProof="0" dirty="0"/>
            <a:t> les données</a:t>
          </a:r>
          <a:endParaRPr lang="fr-FR" sz="1200" kern="1200" noProof="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fr-FR" sz="3800" kern="1200" noProof="0"/>
            <a:t>1</a:t>
          </a:r>
          <a:endParaRPr lang="fr-FR" sz="3800" kern="1200" noProof="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533400" rtl="0">
            <a:lnSpc>
              <a:spcPct val="90000"/>
            </a:lnSpc>
            <a:spcBef>
              <a:spcPct val="0"/>
            </a:spcBef>
            <a:spcAft>
              <a:spcPct val="35000"/>
            </a:spcAft>
            <a:buNone/>
          </a:pPr>
          <a:r>
            <a:rPr lang="fr-FR" sz="1200" kern="1200" noProof="0" dirty="0"/>
            <a:t>Sélectionner</a:t>
          </a:r>
          <a:r>
            <a:rPr lang="fr-FR" sz="1200" kern="1200" baseline="0" noProof="0" dirty="0"/>
            <a:t> les modèles à appliquer</a:t>
          </a:r>
          <a:endParaRPr lang="fr-FR" sz="1200" kern="1200" noProof="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fr-FR" sz="3800" kern="1200" noProof="0"/>
            <a:t>2</a:t>
          </a:r>
          <a:endParaRPr lang="fr-FR" sz="3800" kern="1200" noProof="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Entrainer nos modèles avec les données d’entrainement</a:t>
          </a:r>
          <a:endParaRPr lang="fr-FR" sz="1200" kern="1200" noProof="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fr-FR" sz="3800" kern="1200" noProof="0"/>
            <a:t>3</a:t>
          </a:r>
          <a:endParaRPr lang="fr-FR" sz="3800" kern="1200" noProof="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Ajuster les paramètres de nos modèles</a:t>
          </a:r>
          <a:endParaRPr lang="fr-FR" sz="1200" kern="1200" noProof="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fr-FR" sz="3800" kern="1200" noProof="0"/>
            <a:t>4</a:t>
          </a:r>
          <a:endParaRPr lang="fr-FR" sz="3800" kern="1200" noProof="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533400" rtl="0">
            <a:lnSpc>
              <a:spcPct val="90000"/>
            </a:lnSpc>
            <a:spcBef>
              <a:spcPct val="0"/>
            </a:spcBef>
            <a:spcAft>
              <a:spcPct val="35000"/>
            </a:spcAft>
            <a:buNone/>
          </a:pPr>
          <a:r>
            <a:rPr lang="fr-FR" sz="1200" kern="1200" noProof="0" dirty="0"/>
            <a:t>Effectuer la prédiction avec les données de test et en déduire la performance des modèles</a:t>
          </a:r>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fr-FR" sz="3800" kern="1200" noProof="0"/>
            <a:t>5</a:t>
          </a:r>
          <a:endParaRPr lang="fr-FR" sz="3800" kern="1200" noProof="0" dirty="0"/>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Processus linéaire de base numéroté"/>
  <dgm:desc val="Utilisé pour représenter une progression, une chronologie, les étapes séquentielles d’une tâche, d’un processus ou d’un flux de travail, ou bien pour mettre en évidence un mouvement ou une direction. Une numérotation automatique est prévue pour illustrer les étapes du processus qui s’affiche dans un cercle. Les textes de niveau 1 et 2 s’affichent dans un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E5C5605-5BD8-4867-B92A-4E8FA2A9D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4F991D58-BC62-465B-9494-B78732E6EE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658C53-0AD9-4541-9A03-A91F2284A13E}" type="datetime1">
              <a:rPr lang="fr-FR" smtClean="0"/>
              <a:t>26/04/2022</a:t>
            </a:fld>
            <a:endParaRPr lang="fr-FR" dirty="0"/>
          </a:p>
        </p:txBody>
      </p:sp>
      <p:sp>
        <p:nvSpPr>
          <p:cNvPr id="4" name="Espace réservé du pied de page 3">
            <a:extLst>
              <a:ext uri="{FF2B5EF4-FFF2-40B4-BE49-F238E27FC236}">
                <a16:creationId xmlns:a16="http://schemas.microsoft.com/office/drawing/2014/main" id="{7CEF80B0-2A0C-4084-B0AC-0EC39198AA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0BB2EBA-25F1-4977-8607-244B99A446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2634E5-AA18-4F9C-9DBD-FD20F65A2316}" type="slidenum">
              <a:rPr lang="fr-FR" smtClean="0"/>
              <a:t>‹N°›</a:t>
            </a:fld>
            <a:endParaRPr lang="fr-FR"/>
          </a:p>
        </p:txBody>
      </p:sp>
    </p:spTree>
    <p:extLst>
      <p:ext uri="{BB962C8B-B14F-4D97-AF65-F5344CB8AC3E}">
        <p14:creationId xmlns:p14="http://schemas.microsoft.com/office/powerpoint/2010/main" val="26078528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98C29E-E7EF-4A43-A961-17F4C28837FA}" type="datetime1">
              <a:rPr lang="fr-FR" smtClean="0"/>
              <a:pPr/>
              <a:t>26/04/2022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fr-FR" noProof="0" smtClean="0"/>
              <a:t>‹N°›</a:t>
            </a:fld>
            <a:endParaRPr lang="fr-FR"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smtClean="0"/>
              <a:t>1</a:t>
            </a:fld>
            <a:endParaRPr lang="fr-FR"/>
          </a:p>
        </p:txBody>
      </p:sp>
    </p:spTree>
    <p:extLst>
      <p:ext uri="{BB962C8B-B14F-4D97-AF65-F5344CB8AC3E}">
        <p14:creationId xmlns:p14="http://schemas.microsoft.com/office/powerpoint/2010/main" val="3949443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smtClean="0"/>
              <a:t>10</a:t>
            </a:fld>
            <a:endParaRPr lang="fr-FR"/>
          </a:p>
        </p:txBody>
      </p:sp>
    </p:spTree>
    <p:extLst>
      <p:ext uri="{BB962C8B-B14F-4D97-AF65-F5344CB8AC3E}">
        <p14:creationId xmlns:p14="http://schemas.microsoft.com/office/powerpoint/2010/main" val="297884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40C6A29-4676-420C-BBE3-ACC2B80F64D4}" type="slidenum">
              <a:rPr lang="fr-FR" smtClean="0"/>
              <a:t>11</a:t>
            </a:fld>
            <a:endParaRPr lang="fr-FR"/>
          </a:p>
        </p:txBody>
      </p:sp>
    </p:spTree>
    <p:extLst>
      <p:ext uri="{BB962C8B-B14F-4D97-AF65-F5344CB8AC3E}">
        <p14:creationId xmlns:p14="http://schemas.microsoft.com/office/powerpoint/2010/main" val="56252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40C6A29-4676-420C-BBE3-ACC2B80F64D4}" type="slidenum">
              <a:rPr lang="fr-FR" smtClean="0"/>
              <a:t>12</a:t>
            </a:fld>
            <a:endParaRPr lang="fr-FR"/>
          </a:p>
        </p:txBody>
      </p:sp>
    </p:spTree>
    <p:extLst>
      <p:ext uri="{BB962C8B-B14F-4D97-AF65-F5344CB8AC3E}">
        <p14:creationId xmlns:p14="http://schemas.microsoft.com/office/powerpoint/2010/main" val="313441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40C6A29-4676-420C-BBE3-ACC2B80F64D4}" type="slidenum">
              <a:rPr lang="fr-FR" smtClean="0"/>
              <a:t>13</a:t>
            </a:fld>
            <a:endParaRPr lang="fr-FR"/>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smtClean="0"/>
              <a:t>2</a:t>
            </a:fld>
            <a:endParaRPr lang="fr-FR"/>
          </a:p>
        </p:txBody>
      </p:sp>
    </p:spTree>
    <p:extLst>
      <p:ext uri="{BB962C8B-B14F-4D97-AF65-F5344CB8AC3E}">
        <p14:creationId xmlns:p14="http://schemas.microsoft.com/office/powerpoint/2010/main" val="2315987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smtClean="0"/>
              <a:t>3</a:t>
            </a:fld>
            <a:endParaRPr lang="fr-FR"/>
          </a:p>
        </p:txBody>
      </p:sp>
    </p:spTree>
    <p:extLst>
      <p:ext uri="{BB962C8B-B14F-4D97-AF65-F5344CB8AC3E}">
        <p14:creationId xmlns:p14="http://schemas.microsoft.com/office/powerpoint/2010/main" val="4026291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smtClean="0"/>
              <a:t>4</a:t>
            </a:fld>
            <a:endParaRPr lang="fr-FR"/>
          </a:p>
        </p:txBody>
      </p:sp>
    </p:spTree>
    <p:extLst>
      <p:ext uri="{BB962C8B-B14F-4D97-AF65-F5344CB8AC3E}">
        <p14:creationId xmlns:p14="http://schemas.microsoft.com/office/powerpoint/2010/main" val="445326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40C6A29-4676-420C-BBE3-ACC2B80F64D4}" type="slidenum">
              <a:rPr lang="fr-FR" smtClean="0"/>
              <a:t>5</a:t>
            </a:fld>
            <a:endParaRPr lang="fr-FR"/>
          </a:p>
        </p:txBody>
      </p:sp>
    </p:spTree>
    <p:extLst>
      <p:ext uri="{BB962C8B-B14F-4D97-AF65-F5344CB8AC3E}">
        <p14:creationId xmlns:p14="http://schemas.microsoft.com/office/powerpoint/2010/main" val="420982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smtClean="0"/>
              <a:t>6</a:t>
            </a:fld>
            <a:endParaRPr lang="fr-FR"/>
          </a:p>
        </p:txBody>
      </p:sp>
    </p:spTree>
    <p:extLst>
      <p:ext uri="{BB962C8B-B14F-4D97-AF65-F5344CB8AC3E}">
        <p14:creationId xmlns:p14="http://schemas.microsoft.com/office/powerpoint/2010/main" val="2875243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smtClean="0"/>
              <a:t>7</a:t>
            </a:fld>
            <a:endParaRPr lang="fr-FR"/>
          </a:p>
        </p:txBody>
      </p:sp>
    </p:spTree>
    <p:extLst>
      <p:ext uri="{BB962C8B-B14F-4D97-AF65-F5344CB8AC3E}">
        <p14:creationId xmlns:p14="http://schemas.microsoft.com/office/powerpoint/2010/main" val="10829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smtClean="0"/>
              <a:t>8</a:t>
            </a:fld>
            <a:endParaRPr lang="fr-FR"/>
          </a:p>
        </p:txBody>
      </p:sp>
    </p:spTree>
    <p:extLst>
      <p:ext uri="{BB962C8B-B14F-4D97-AF65-F5344CB8AC3E}">
        <p14:creationId xmlns:p14="http://schemas.microsoft.com/office/powerpoint/2010/main" val="2189510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smtClean="0"/>
              <a:t>9</a:t>
            </a:fld>
            <a:endParaRPr lang="fr-FR"/>
          </a:p>
        </p:txBody>
      </p:sp>
    </p:spTree>
    <p:extLst>
      <p:ext uri="{BB962C8B-B14F-4D97-AF65-F5344CB8AC3E}">
        <p14:creationId xmlns:p14="http://schemas.microsoft.com/office/powerpoint/2010/main" val="368423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0" name="Forme libre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Connecteur droit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orme libre : Form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orme libre : Form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e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orme libre : Form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ison 3 colonn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B921E9B7-62BE-49BA-AC6B-55250D66277F}"/>
              </a:ext>
            </a:extLst>
          </p:cNvPr>
          <p:cNvSpPr>
            <a:spLocks noGrp="1"/>
          </p:cNvSpPr>
          <p:nvPr>
            <p:ph type="body" idx="1" hasCustomPrompt="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BC41A3FD-B90A-4C31-BD6B-581F9E2E0E5E}"/>
              </a:ext>
            </a:extLst>
          </p:cNvPr>
          <p:cNvSpPr>
            <a:spLocks noGrp="1"/>
          </p:cNvSpPr>
          <p:nvPr>
            <p:ph sz="half" idx="2" hasCustomPrompt="1"/>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060D1D55-B722-4968-B171-AF3B462DDAD8}"/>
              </a:ext>
            </a:extLst>
          </p:cNvPr>
          <p:cNvSpPr>
            <a:spLocks noGrp="1"/>
          </p:cNvSpPr>
          <p:nvPr>
            <p:ph type="body" sz="quarter" idx="3" hasCustomPrompt="1"/>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D71085A8-02C2-4E7F-935E-5AEECBAD19BE}"/>
              </a:ext>
            </a:extLst>
          </p:cNvPr>
          <p:cNvSpPr>
            <a:spLocks noGrp="1"/>
          </p:cNvSpPr>
          <p:nvPr>
            <p:ph sz="quarter" idx="4" hasCustomPrompt="1"/>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8" name="Espace réservé du pied de page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9" name="Espace réservé du numéro de diapositive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10" name="Forme libre : Form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orme libre : Form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ce réservé du texte 4">
            <a:extLst>
              <a:ext uri="{FF2B5EF4-FFF2-40B4-BE49-F238E27FC236}">
                <a16:creationId xmlns:a16="http://schemas.microsoft.com/office/drawing/2014/main" id="{ACF5677B-E56F-4452-ADDC-DA0E20A955EC}"/>
              </a:ext>
            </a:extLst>
          </p:cNvPr>
          <p:cNvSpPr>
            <a:spLocks noGrp="1"/>
          </p:cNvSpPr>
          <p:nvPr>
            <p:ph type="body" sz="quarter" idx="13" hasCustomPrompt="1"/>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3" name="Espace réservé du contenu 5">
            <a:extLst>
              <a:ext uri="{FF2B5EF4-FFF2-40B4-BE49-F238E27FC236}">
                <a16:creationId xmlns:a16="http://schemas.microsoft.com/office/drawing/2014/main" id="{865D9C09-AB3B-40EB-B1DA-9C6D72343451}"/>
              </a:ext>
            </a:extLst>
          </p:cNvPr>
          <p:cNvSpPr>
            <a:spLocks noGrp="1"/>
          </p:cNvSpPr>
          <p:nvPr>
            <p:ph sz="quarter" idx="14" hasCustomPrompt="1"/>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contenu avec 2 images moyennes">
    <p:spTree>
      <p:nvGrpSpPr>
        <p:cNvPr id="1" name=""/>
        <p:cNvGrpSpPr/>
        <p:nvPr/>
      </p:nvGrpSpPr>
      <p:grpSpPr>
        <a:xfrm>
          <a:off x="0" y="0"/>
          <a:ext cx="0" cy="0"/>
          <a:chOff x="0" y="0"/>
          <a:chExt cx="0" cy="0"/>
        </a:xfrm>
      </p:grpSpPr>
      <p:sp>
        <p:nvSpPr>
          <p:cNvPr id="20" name="Espace réservé d’image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fr-FR" noProof="0"/>
              <a:t>Cliquez sur l'icône pour ajouter une image</a:t>
            </a:r>
          </a:p>
        </p:txBody>
      </p:sp>
      <p:sp>
        <p:nvSpPr>
          <p:cNvPr id="21" name="Espace réservé d’image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fr-FR" noProof="0"/>
              <a:t>Cliquez sur l'icône pour ajouter une image</a:t>
            </a:r>
          </a:p>
        </p:txBody>
      </p:sp>
      <p:sp>
        <p:nvSpPr>
          <p:cNvPr id="10" name="Ovale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4" name="Espace réservé du pied de page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5" name="Espace réservé du numéro de diapositive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8" name="Espace réservé du contenu 2">
            <a:extLst>
              <a:ext uri="{FF2B5EF4-FFF2-40B4-BE49-F238E27FC236}">
                <a16:creationId xmlns:a16="http://schemas.microsoft.com/office/drawing/2014/main" id="{4753B078-30BA-4AB9-A020-EE8D9404B69E}"/>
              </a:ext>
            </a:extLst>
          </p:cNvPr>
          <p:cNvSpPr>
            <a:spLocks noGrp="1"/>
          </p:cNvSpPr>
          <p:nvPr>
            <p:ph idx="1" hasCustomPrompt="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orme libre : Form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orme libre : Form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orme libre : Form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orme libre : Form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orme libre : Form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orme libre : Form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fr-FR" noProof="0">
                <a:solidFill>
                  <a:prstClr val="black">
                    <a:tint val="75000"/>
                  </a:prstClr>
                </a:solidFill>
              </a:rPr>
              <a:t>03/09/20XX</a:t>
            </a:r>
          </a:p>
        </p:txBody>
      </p:sp>
      <p:sp>
        <p:nvSpPr>
          <p:cNvPr id="4" name="Espace réservé du pied de page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fr-FR" noProof="0">
                <a:solidFill>
                  <a:prstClr val="black">
                    <a:tint val="75000"/>
                  </a:prstClr>
                </a:solidFill>
              </a:rPr>
              <a:t>Titre de la présentation</a:t>
            </a:r>
          </a:p>
        </p:txBody>
      </p:sp>
      <p:sp>
        <p:nvSpPr>
          <p:cNvPr id="5" name="Espace réservé du numéro de diapositive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8" name="Espace réservé du contenu 2">
            <a:extLst>
              <a:ext uri="{FF2B5EF4-FFF2-40B4-BE49-F238E27FC236}">
                <a16:creationId xmlns:a16="http://schemas.microsoft.com/office/drawing/2014/main" id="{4753B078-30BA-4AB9-A020-EE8D9404B69E}"/>
              </a:ext>
            </a:extLst>
          </p:cNvPr>
          <p:cNvSpPr>
            <a:spLocks noGrp="1"/>
          </p:cNvSpPr>
          <p:nvPr>
            <p:ph idx="1" hasCustomPrompt="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fr-FR" noProof="0"/>
              <a:t>Modifiez les styles du texte du masque</a:t>
            </a:r>
          </a:p>
          <a:p>
            <a:pPr lvl="1" rtl="0"/>
            <a:r>
              <a:rPr lang="fr-FR" noProof="0"/>
              <a:t>Deuxième niveau</a:t>
            </a:r>
          </a:p>
          <a:p>
            <a:pPr lvl="2" rtl="0"/>
            <a:r>
              <a:rPr lang="fr-FR" noProof="0"/>
              <a:t>Troisième niveau</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3" name="Espace réservé du pied de page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4" name="Espace réservé du numéro de diapositive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5" name="Forme libre : Form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rme libre : Form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3" name="Espace réservé du pied de page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4" name="Espace réservé du numéro de diapositive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5" name="Forme libre : Form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rme libre : Form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r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92F0855E-0CD6-47DD-B648-4C84C783D784}"/>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ED50082B-17D7-4D61-8AEB-81517D85D25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6" name="Espace réservé du pied de page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7" name="Espace réservé du numéro de diapositive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8" name="Forme libre : Form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orme libre : Form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A2472CF2-2653-4B98-A416-D7A0A860ECE0}"/>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A6EF87F5-0B10-4AC7-9599-F088C5E796D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6" name="Espace réservé du pied de page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7" name="Espace réservé du numéro de diapositive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8" name="Forme libre : Form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orme libre : Form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rdre du jour">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e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0A47AF11-F208-4FDA-9E19-D6CA3472134E}"/>
              </a:ext>
            </a:extLst>
          </p:cNvPr>
          <p:cNvSpPr>
            <a:spLocks noGrp="1"/>
          </p:cNvSpPr>
          <p:nvPr>
            <p:ph idx="1" hasCustomPrompt="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fr-FR" noProof="0"/>
              <a:t>Modifiez les styles du texte du masque</a:t>
            </a:r>
          </a:p>
          <a:p>
            <a:pPr lvl="1" rtl="0"/>
            <a:r>
              <a:rPr lang="fr-FR" noProof="0"/>
              <a:t>Deuxième niveau</a:t>
            </a:r>
          </a:p>
          <a:p>
            <a:pPr lvl="2" rtl="0"/>
            <a:r>
              <a:rPr lang="fr-FR" noProof="0"/>
              <a:t>Troisième niveau</a:t>
            </a:r>
          </a:p>
        </p:txBody>
      </p:sp>
      <p:sp>
        <p:nvSpPr>
          <p:cNvPr id="4" name="Espace réservé de la date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5" name="Espace réservé du pied de page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6" name="Espace réservé du numéro de diapositive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2 petites images">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fr-FR" noProof="0"/>
              <a:t>Cliquez sur l'icône pour ajouter une image</a:t>
            </a:r>
          </a:p>
        </p:txBody>
      </p:sp>
      <p:sp>
        <p:nvSpPr>
          <p:cNvPr id="21" name="Espace réservé d’image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fr-FR" noProof="0"/>
              <a:t>Cliquez sur l'icône pour ajouter une image</a:t>
            </a:r>
          </a:p>
        </p:txBody>
      </p:sp>
      <p:sp>
        <p:nvSpPr>
          <p:cNvPr id="2" name="Titr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0A47AF11-F208-4FDA-9E19-D6CA3472134E}"/>
              </a:ext>
            </a:extLst>
          </p:cNvPr>
          <p:cNvSpPr>
            <a:spLocks noGrp="1"/>
          </p:cNvSpPr>
          <p:nvPr>
            <p:ph idx="1" hasCustomPrompt="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
        <p:nvSpPr>
          <p:cNvPr id="4" name="Espace réservé de la date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5" name="Espace réservé du pied de page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6" name="Espace réservé du numéro de diapositive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10" name="Ovale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7" name="Ovale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e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9E1462C4-0E4B-4DB7-A8BF-FE55142760AF}"/>
              </a:ext>
            </a:extLst>
          </p:cNvPr>
          <p:cNvSpPr>
            <a:spLocks noGrp="1"/>
          </p:cNvSpPr>
          <p:nvPr>
            <p:ph type="body" idx="1" hasCustomPrompt="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0A47AF11-F208-4FDA-9E19-D6CA3472134E}"/>
              </a:ext>
            </a:extLst>
          </p:cNvPr>
          <p:cNvSpPr>
            <a:spLocks noGrp="1"/>
          </p:cNvSpPr>
          <p:nvPr>
            <p:ph idx="1" hasCustomPrompt="1"/>
          </p:nvPr>
        </p:nvSpPr>
        <p:spPr>
          <a:xfrm>
            <a:off x="1179576" y="1911096"/>
            <a:ext cx="9829800" cy="385974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5" name="Espace réservé du pied de page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6" name="Espace réservé du numéro de diapositive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7" name="Forme libre : Form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orme libre : Form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4" name="Espace réservé du pied de page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5" name="Espace réservé du numéro de diapositive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6" name="Forme libre : Form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orme libre : Form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space réservé du contenu 2">
            <a:extLst>
              <a:ext uri="{FF2B5EF4-FFF2-40B4-BE49-F238E27FC236}">
                <a16:creationId xmlns:a16="http://schemas.microsoft.com/office/drawing/2014/main" id="{4753B078-30BA-4AB9-A020-EE8D9404B69E}"/>
              </a:ext>
            </a:extLst>
          </p:cNvPr>
          <p:cNvSpPr>
            <a:spLocks noGrp="1"/>
          </p:cNvSpPr>
          <p:nvPr>
            <p:ph idx="1" hasCustomPrompt="1"/>
          </p:nvPr>
        </p:nvSpPr>
        <p:spPr>
          <a:xfrm>
            <a:off x="838200" y="1911096"/>
            <a:ext cx="10515600" cy="385974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de citation avec image">
    <p:bg>
      <p:bgPr>
        <a:solidFill>
          <a:schemeClr val="tx1"/>
        </a:solidFill>
        <a:effectLst/>
      </p:bgPr>
    </p:bg>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fr-FR" noProof="0"/>
              <a:t>Cliquez sur l'icône pour ajouter une image</a:t>
            </a:r>
          </a:p>
        </p:txBody>
      </p:sp>
      <p:sp>
        <p:nvSpPr>
          <p:cNvPr id="10" name="Titr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9E1462C4-0E4B-4DB7-A8BF-FE55142760AF}"/>
              </a:ext>
            </a:extLst>
          </p:cNvPr>
          <p:cNvSpPr>
            <a:spLocks noGrp="1"/>
          </p:cNvSpPr>
          <p:nvPr>
            <p:ph type="body" idx="1" hasCustomPrompt="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11" name="Espace réservé de la date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fr-FR" noProof="0"/>
              <a:t>03/09/20XX</a:t>
            </a:r>
          </a:p>
        </p:txBody>
      </p:sp>
      <p:sp>
        <p:nvSpPr>
          <p:cNvPr id="12" name="Espace réservé du pied de page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fr-FR" noProof="0"/>
              <a:t>Titre de la présentation</a:t>
            </a:r>
          </a:p>
        </p:txBody>
      </p:sp>
      <p:sp>
        <p:nvSpPr>
          <p:cNvPr id="13" name="Espace réservé du numéro de diapositive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fr-FR" noProof="0" smtClean="0"/>
              <a:pPr rtl="0">
                <a:defRPr/>
              </a:pPr>
              <a:t>‹N°›</a:t>
            </a:fld>
            <a:endParaRPr lang="fr-FR"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3F9532B8-D460-476D-816F-725E8D96C0A4}"/>
              </a:ext>
            </a:extLst>
          </p:cNvPr>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26F7120F-70AF-4ED5-B364-3AA55C6B44B6}"/>
              </a:ext>
            </a:extLst>
          </p:cNvPr>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6" name="Espace réservé du pied de page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7" name="Espace réservé du numéro de diapositive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8" name="Forme libre : Form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orme libre : Form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B921E9B7-62BE-49BA-AC6B-55250D66277F}"/>
              </a:ext>
            </a:extLst>
          </p:cNvPr>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BC41A3FD-B90A-4C31-BD6B-581F9E2E0E5E}"/>
              </a:ext>
            </a:extLst>
          </p:cNvPr>
          <p:cNvSpPr>
            <a:spLocks noGrp="1"/>
          </p:cNvSpPr>
          <p:nvPr>
            <p:ph sz="half" idx="2" hasCustomPrompt="1"/>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060D1D55-B722-4968-B171-AF3B462DDAD8}"/>
              </a:ext>
            </a:extLst>
          </p:cNvPr>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D71085A8-02C2-4E7F-935E-5AEECBAD19BE}"/>
              </a:ext>
            </a:extLst>
          </p:cNvPr>
          <p:cNvSpPr>
            <a:spLocks noGrp="1"/>
          </p:cNvSpPr>
          <p:nvPr>
            <p:ph sz="quarter" idx="4" hasCustomPrompt="1"/>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fr-FR" noProof="0">
                <a:solidFill>
                  <a:prstClr val="black">
                    <a:tint val="75000"/>
                  </a:prstClr>
                </a:solidFill>
              </a:rPr>
              <a:t>03/09/20XX</a:t>
            </a:r>
          </a:p>
        </p:txBody>
      </p:sp>
      <p:sp>
        <p:nvSpPr>
          <p:cNvPr id="8" name="Espace réservé du pied de page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9" name="Espace réservé du numéro de diapositive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10" name="Forme libre : Form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orme libre : Form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fr-FR" noProof="0">
                <a:solidFill>
                  <a:prstClr val="black">
                    <a:tint val="75000"/>
                  </a:prstClr>
                </a:solidFill>
              </a:rPr>
              <a:t>03/09/20XX</a:t>
            </a:r>
          </a:p>
        </p:txBody>
      </p:sp>
      <p:sp>
        <p:nvSpPr>
          <p:cNvPr id="5" name="Espace réservé du pied de page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fr-FR" noProof="0">
                <a:solidFill>
                  <a:prstClr val="black">
                    <a:tint val="75000"/>
                  </a:prstClr>
                </a:solidFill>
              </a:rPr>
              <a:t>Titre de la présentation</a:t>
            </a:r>
          </a:p>
        </p:txBody>
      </p:sp>
      <p:sp>
        <p:nvSpPr>
          <p:cNvPr id="6" name="Espace réservé du numéro de diapositive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B08836-40C5-46C2-81BA-21AA27176925}"/>
              </a:ext>
            </a:extLst>
          </p:cNvPr>
          <p:cNvSpPr>
            <a:spLocks noGrp="1"/>
          </p:cNvSpPr>
          <p:nvPr>
            <p:ph type="ctrTitle"/>
          </p:nvPr>
        </p:nvSpPr>
        <p:spPr/>
        <p:txBody>
          <a:bodyPr rtlCol="0"/>
          <a:lstStyle/>
          <a:p>
            <a:pPr rtl="0"/>
            <a:r>
              <a:rPr lang="fr-FR" dirty="0">
                <a:solidFill>
                  <a:srgbClr val="FFFFFF"/>
                </a:solidFill>
              </a:rPr>
              <a:t>Projet Data/IA</a:t>
            </a:r>
            <a:endParaRPr lang="fr-FR" dirty="0"/>
          </a:p>
        </p:txBody>
      </p:sp>
      <p:sp>
        <p:nvSpPr>
          <p:cNvPr id="3" name="Sous-titr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fr-FR" dirty="0" err="1">
                <a:solidFill>
                  <a:srgbClr val="FFFFFF"/>
                </a:solidFill>
              </a:rPr>
              <a:t>Labedade</a:t>
            </a:r>
            <a:r>
              <a:rPr lang="fr-FR" dirty="0">
                <a:solidFill>
                  <a:srgbClr val="FFFFFF"/>
                </a:solidFill>
              </a:rPr>
              <a:t> Garcia Voisin</a:t>
            </a:r>
          </a:p>
          <a:p>
            <a:pPr rtl="0"/>
            <a:endParaRPr lang="fr-FR"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fr-FR" dirty="0"/>
              <a:t>Chronologie</a:t>
            </a:r>
          </a:p>
        </p:txBody>
      </p:sp>
      <p:graphicFrame>
        <p:nvGraphicFramePr>
          <p:cNvPr id="4" name="Espace réservé du contenu 4" descr="chronologie graphique SmartArt&#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2820331658"/>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e la date 4">
            <a:extLst>
              <a:ext uri="{FF2B5EF4-FFF2-40B4-BE49-F238E27FC236}">
                <a16:creationId xmlns:a16="http://schemas.microsoft.com/office/drawing/2014/main" id="{3AD06355-A3C6-4680-9456-99EB4CD43474}"/>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26/04/2022</a:t>
            </a:r>
          </a:p>
        </p:txBody>
      </p:sp>
      <p:sp>
        <p:nvSpPr>
          <p:cNvPr id="6" name="Espace réservé du pied de page 5">
            <a:extLst>
              <a:ext uri="{FF2B5EF4-FFF2-40B4-BE49-F238E27FC236}">
                <a16:creationId xmlns:a16="http://schemas.microsoft.com/office/drawing/2014/main" id="{31E614C4-AF93-47E4-AAAE-E508A893E74A}"/>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Projet Data/IA</a:t>
            </a:r>
          </a:p>
        </p:txBody>
      </p:sp>
      <p:sp>
        <p:nvSpPr>
          <p:cNvPr id="7" name="Espace réservé du numéro de diapositive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fr-FR"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CEB8CC-E887-4C39-A032-E3471EDC043E}"/>
              </a:ext>
            </a:extLst>
          </p:cNvPr>
          <p:cNvSpPr>
            <a:spLocks noGrp="1"/>
          </p:cNvSpPr>
          <p:nvPr>
            <p:ph type="title"/>
          </p:nvPr>
        </p:nvSpPr>
        <p:spPr>
          <a:xfrm>
            <a:off x="832601" y="365125"/>
            <a:ext cx="10515600" cy="1325563"/>
          </a:xfrm>
        </p:spPr>
        <p:txBody>
          <a:bodyPr rtlCol="0"/>
          <a:lstStyle/>
          <a:p>
            <a:pPr rtl="0"/>
            <a:r>
              <a:rPr lang="fr-FR" dirty="0"/>
              <a:t>Modèles  </a:t>
            </a:r>
          </a:p>
        </p:txBody>
      </p:sp>
      <p:sp>
        <p:nvSpPr>
          <p:cNvPr id="3" name="Espace réservé du texte 2">
            <a:extLst>
              <a:ext uri="{FF2B5EF4-FFF2-40B4-BE49-F238E27FC236}">
                <a16:creationId xmlns:a16="http://schemas.microsoft.com/office/drawing/2014/main" id="{A4B28E79-36F1-4487-B6B6-7A33F5C3C0B2}"/>
              </a:ext>
            </a:extLst>
          </p:cNvPr>
          <p:cNvSpPr>
            <a:spLocks noGrp="1"/>
          </p:cNvSpPr>
          <p:nvPr>
            <p:ph type="body" idx="1"/>
          </p:nvPr>
        </p:nvSpPr>
        <p:spPr>
          <a:xfrm>
            <a:off x="2476083" y="1544803"/>
            <a:ext cx="3291840" cy="823912"/>
          </a:xfrm>
        </p:spPr>
        <p:txBody>
          <a:bodyPr rtlCol="0">
            <a:normAutofit fontScale="92500"/>
          </a:bodyPr>
          <a:lstStyle/>
          <a:p>
            <a:pPr rtl="0"/>
            <a:r>
              <a:rPr lang="fr-FR" dirty="0" err="1"/>
              <a:t>LogisticRegression</a:t>
            </a:r>
            <a:endParaRPr lang="fr-FR" dirty="0"/>
          </a:p>
        </p:txBody>
      </p:sp>
      <p:sp>
        <p:nvSpPr>
          <p:cNvPr id="4" name="Espace réservé du contenu 3">
            <a:extLst>
              <a:ext uri="{FF2B5EF4-FFF2-40B4-BE49-F238E27FC236}">
                <a16:creationId xmlns:a16="http://schemas.microsoft.com/office/drawing/2014/main" id="{245DDB48-166A-4E16-B9DF-C5C6570A1BAD}"/>
              </a:ext>
            </a:extLst>
          </p:cNvPr>
          <p:cNvSpPr>
            <a:spLocks noGrp="1"/>
          </p:cNvSpPr>
          <p:nvPr>
            <p:ph sz="half" idx="2"/>
          </p:nvPr>
        </p:nvSpPr>
        <p:spPr>
          <a:xfrm>
            <a:off x="2476083" y="2368715"/>
            <a:ext cx="3291840" cy="3684588"/>
          </a:xfrm>
        </p:spPr>
        <p:txBody>
          <a:bodyPr rtlCol="0"/>
          <a:lstStyle/>
          <a:p>
            <a:pPr rtl="0">
              <a:lnSpc>
                <a:spcPct val="100000"/>
              </a:lnSpc>
            </a:pPr>
            <a:r>
              <a:rPr lang="fr-FR" sz="1800" dirty="0"/>
              <a:t>Modèle de base et performant pour de la prédiction de valeur discrètes</a:t>
            </a:r>
          </a:p>
        </p:txBody>
      </p:sp>
      <p:sp>
        <p:nvSpPr>
          <p:cNvPr id="5" name="Espace réservé du texte 4">
            <a:extLst>
              <a:ext uri="{FF2B5EF4-FFF2-40B4-BE49-F238E27FC236}">
                <a16:creationId xmlns:a16="http://schemas.microsoft.com/office/drawing/2014/main" id="{7A4C5B2A-12FB-43E3-8389-C0A5E65E6D91}"/>
              </a:ext>
            </a:extLst>
          </p:cNvPr>
          <p:cNvSpPr>
            <a:spLocks noGrp="1"/>
          </p:cNvSpPr>
          <p:nvPr>
            <p:ph type="body" sz="quarter" idx="3"/>
          </p:nvPr>
        </p:nvSpPr>
        <p:spPr>
          <a:xfrm>
            <a:off x="6096000" y="1857375"/>
            <a:ext cx="4114800" cy="823912"/>
          </a:xfrm>
        </p:spPr>
        <p:txBody>
          <a:bodyPr rtlCol="0">
            <a:normAutofit fontScale="92500"/>
          </a:bodyPr>
          <a:lstStyle/>
          <a:p>
            <a:pPr rtl="0"/>
            <a:r>
              <a:rPr lang="fr-FR" dirty="0" err="1"/>
              <a:t>RandomForest</a:t>
            </a:r>
            <a:r>
              <a:rPr lang="fr-FR" dirty="0"/>
              <a:t> et </a:t>
            </a:r>
            <a:r>
              <a:rPr lang="fr-FR" dirty="0" err="1"/>
              <a:t>GradientBoostingRegressor</a:t>
            </a:r>
            <a:endParaRPr lang="fr-FR" dirty="0"/>
          </a:p>
        </p:txBody>
      </p:sp>
      <p:sp>
        <p:nvSpPr>
          <p:cNvPr id="6" name="Espace réservé du contenu 5">
            <a:extLst>
              <a:ext uri="{FF2B5EF4-FFF2-40B4-BE49-F238E27FC236}">
                <a16:creationId xmlns:a16="http://schemas.microsoft.com/office/drawing/2014/main" id="{53C09F06-9236-4635-AFB4-5E7D384A6BAE}"/>
              </a:ext>
            </a:extLst>
          </p:cNvPr>
          <p:cNvSpPr>
            <a:spLocks noGrp="1"/>
          </p:cNvSpPr>
          <p:nvPr>
            <p:ph sz="quarter" idx="4"/>
          </p:nvPr>
        </p:nvSpPr>
        <p:spPr>
          <a:xfrm>
            <a:off x="6096000" y="2812589"/>
            <a:ext cx="3291840" cy="2828925"/>
          </a:xfrm>
        </p:spPr>
        <p:txBody>
          <a:bodyPr rtlCol="0"/>
          <a:lstStyle/>
          <a:p>
            <a:pPr rtl="0">
              <a:lnSpc>
                <a:spcPct val="100000"/>
              </a:lnSpc>
            </a:pPr>
            <a:r>
              <a:rPr lang="fr-FR" sz="1800" dirty="0"/>
              <a:t>Modèles très puissants qui permettent d’avoir d’excellents résultat sur nos prédictions</a:t>
            </a:r>
          </a:p>
        </p:txBody>
      </p:sp>
      <p:sp>
        <p:nvSpPr>
          <p:cNvPr id="9" name="Espace réservé de la date 8">
            <a:extLst>
              <a:ext uri="{FF2B5EF4-FFF2-40B4-BE49-F238E27FC236}">
                <a16:creationId xmlns:a16="http://schemas.microsoft.com/office/drawing/2014/main" id="{38435D0D-6D88-4851-8B63-E6A6A7BC8659}"/>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26/04/2022</a:t>
            </a:r>
          </a:p>
        </p:txBody>
      </p:sp>
      <p:sp>
        <p:nvSpPr>
          <p:cNvPr id="10" name="Espace réservé du pied de page 9">
            <a:extLst>
              <a:ext uri="{FF2B5EF4-FFF2-40B4-BE49-F238E27FC236}">
                <a16:creationId xmlns:a16="http://schemas.microsoft.com/office/drawing/2014/main" id="{0355C492-B5A1-4AEA-87B3-88D8AB076D5E}"/>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Projet Data/IA</a:t>
            </a:r>
          </a:p>
        </p:txBody>
      </p:sp>
      <p:sp>
        <p:nvSpPr>
          <p:cNvPr id="11" name="Espace réservé du numéro de diapositive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fr-FR"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image 10">
            <a:extLst>
              <a:ext uri="{FF2B5EF4-FFF2-40B4-BE49-F238E27FC236}">
                <a16:creationId xmlns:a16="http://schemas.microsoft.com/office/drawing/2014/main" id="{89C83A94-9400-40DF-9CE0-AFEB3C742BC3}"/>
              </a:ext>
            </a:extLst>
          </p:cNvPr>
          <p:cNvPicPr>
            <a:picLocks noGrp="1" noChangeAspect="1"/>
          </p:cNvPicPr>
          <p:nvPr>
            <p:ph type="pic" sz="quarter" idx="13"/>
          </p:nvPr>
        </p:nvPicPr>
        <p:blipFill rotWithShape="1">
          <a:blip r:embed="rId3"/>
          <a:srcRect l="21769" r="11391" b="-4"/>
          <a:stretch/>
        </p:blipFill>
        <p:spPr>
          <a:xfrm>
            <a:off x="7200479" y="1150210"/>
            <a:ext cx="2207046" cy="2204178"/>
          </a:xfrm>
          <a:noFill/>
        </p:spPr>
      </p:pic>
      <p:pic>
        <p:nvPicPr>
          <p:cNvPr id="9" name="Espace réservé d’image 8">
            <a:extLst>
              <a:ext uri="{FF2B5EF4-FFF2-40B4-BE49-F238E27FC236}">
                <a16:creationId xmlns:a16="http://schemas.microsoft.com/office/drawing/2014/main" id="{BB00A97C-4C32-42DA-9838-F3D341AB0DCC}"/>
              </a:ext>
            </a:extLst>
          </p:cNvPr>
          <p:cNvPicPr>
            <a:picLocks noGrp="1" noChangeAspect="1"/>
          </p:cNvPicPr>
          <p:nvPr>
            <p:ph type="pic" sz="quarter" idx="14"/>
          </p:nvPr>
        </p:nvPicPr>
        <p:blipFill rotWithShape="1">
          <a:blip r:embed="rId4"/>
          <a:srcRect l="18580" r="11173" b="3"/>
          <a:stretch/>
        </p:blipFill>
        <p:spPr>
          <a:xfrm>
            <a:off x="8444632" y="2579683"/>
            <a:ext cx="3096807" cy="3096807"/>
          </a:xfrm>
          <a:noFill/>
        </p:spPr>
      </p:pic>
      <p:sp>
        <p:nvSpPr>
          <p:cNvPr id="4" name="Titre 3">
            <a:extLst>
              <a:ext uri="{FF2B5EF4-FFF2-40B4-BE49-F238E27FC236}">
                <a16:creationId xmlns:a16="http://schemas.microsoft.com/office/drawing/2014/main" id="{E45C6405-9D6C-48F5-9EFB-4CF1F3193EA4}"/>
              </a:ext>
            </a:extLst>
          </p:cNvPr>
          <p:cNvSpPr>
            <a:spLocks noGrp="1"/>
          </p:cNvSpPr>
          <p:nvPr>
            <p:ph type="title"/>
          </p:nvPr>
        </p:nvSpPr>
        <p:spPr>
          <a:xfrm>
            <a:off x="539496" y="365124"/>
            <a:ext cx="5806440" cy="1325880"/>
          </a:xfrm>
        </p:spPr>
        <p:txBody>
          <a:bodyPr rtlCol="0" anchor="ctr">
            <a:normAutofit/>
          </a:bodyPr>
          <a:lstStyle/>
          <a:p>
            <a:pPr rtl="0"/>
            <a:r>
              <a:rPr lang="fr-FR" dirty="0"/>
              <a:t>Démonstration</a:t>
            </a:r>
          </a:p>
        </p:txBody>
      </p:sp>
      <p:sp>
        <p:nvSpPr>
          <p:cNvPr id="5" name="Espace réservé du contenu 4">
            <a:extLst>
              <a:ext uri="{FF2B5EF4-FFF2-40B4-BE49-F238E27FC236}">
                <a16:creationId xmlns:a16="http://schemas.microsoft.com/office/drawing/2014/main" id="{42E3A3A9-5E96-4CDD-A971-9C272EFD97D9}"/>
              </a:ext>
            </a:extLst>
          </p:cNvPr>
          <p:cNvSpPr>
            <a:spLocks noGrp="1"/>
          </p:cNvSpPr>
          <p:nvPr>
            <p:ph idx="1"/>
          </p:nvPr>
        </p:nvSpPr>
        <p:spPr>
          <a:xfrm>
            <a:off x="539496" y="1825625"/>
            <a:ext cx="5806440" cy="4352544"/>
          </a:xfrm>
        </p:spPr>
        <p:txBody>
          <a:bodyPr rtlCol="0">
            <a:normAutofit/>
          </a:bodyPr>
          <a:lstStyle/>
          <a:p>
            <a:pPr rtl="0"/>
            <a:r>
              <a:rPr lang="fr-FR" dirty="0"/>
              <a:t>Application Flask (Python)</a:t>
            </a:r>
          </a:p>
        </p:txBody>
      </p:sp>
      <p:sp>
        <p:nvSpPr>
          <p:cNvPr id="12" name="Espace réservé de la date 11">
            <a:extLst>
              <a:ext uri="{FF2B5EF4-FFF2-40B4-BE49-F238E27FC236}">
                <a16:creationId xmlns:a16="http://schemas.microsoft.com/office/drawing/2014/main" id="{C01975C7-D604-4AD4-85CC-2EFC92D81A7E}"/>
              </a:ext>
            </a:extLst>
          </p:cNvPr>
          <p:cNvSpPr>
            <a:spLocks noGrp="1"/>
          </p:cNvSpPr>
          <p:nvPr>
            <p:ph type="dt" sz="half" idx="10"/>
          </p:nvPr>
        </p:nvSpPr>
        <p:spPr>
          <a:xfrm>
            <a:off x="8382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r>
              <a:rPr lang="fr-FR" b="0" i="0" u="none" strike="noStrike" kern="1200" cap="none" spc="0" normalizeH="0">
                <a:ln>
                  <a:noFill/>
                </a:ln>
                <a:solidFill>
                  <a:prstClr val="black">
                    <a:tint val="75000"/>
                  </a:prstClr>
                </a:solidFill>
                <a:effectLst/>
                <a:uLnTx/>
                <a:uFillTx/>
              </a:rPr>
              <a:t>26/04/2022</a:t>
            </a:r>
          </a:p>
        </p:txBody>
      </p:sp>
      <p:sp>
        <p:nvSpPr>
          <p:cNvPr id="13" name="Espace réservé du pied de page 12">
            <a:extLst>
              <a:ext uri="{FF2B5EF4-FFF2-40B4-BE49-F238E27FC236}">
                <a16:creationId xmlns:a16="http://schemas.microsoft.com/office/drawing/2014/main" id="{E0C27B2A-1D72-43E3-82D3-29739485AA73}"/>
              </a:ext>
            </a:extLst>
          </p:cNvPr>
          <p:cNvSpPr>
            <a:spLocks noGrp="1"/>
          </p:cNvSpPr>
          <p:nvPr>
            <p:ph type="ftr" sz="quarter" idx="11"/>
          </p:nvPr>
        </p:nvSpPr>
        <p:spPr>
          <a:xfrm>
            <a:off x="4038600" y="6356350"/>
            <a:ext cx="41148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r>
              <a:rPr lang="fr-FR" b="0" i="0" u="none" strike="noStrike" kern="1200" cap="none" spc="0" normalizeH="0">
                <a:ln>
                  <a:noFill/>
                </a:ln>
                <a:solidFill>
                  <a:prstClr val="black">
                    <a:tint val="75000"/>
                  </a:prstClr>
                </a:solidFill>
                <a:effectLst/>
                <a:uLnTx/>
                <a:uFillTx/>
              </a:rPr>
              <a:t>Projet Data/IA</a:t>
            </a:r>
          </a:p>
        </p:txBody>
      </p:sp>
      <p:sp>
        <p:nvSpPr>
          <p:cNvPr id="14" name="Espace réservé du numéro de diapositive 13">
            <a:extLst>
              <a:ext uri="{FF2B5EF4-FFF2-40B4-BE49-F238E27FC236}">
                <a16:creationId xmlns:a16="http://schemas.microsoft.com/office/drawing/2014/main" id="{DC4D09A1-D96F-4BFC-8475-2F079EAD8652}"/>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fr-FR"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12</a:t>
            </a:fld>
            <a:endParaRPr kumimoji="0" lang="fr-FR" b="0" i="0" u="none" strike="noStrike" kern="1200" cap="none" spc="0" normalizeH="0" baseline="0">
              <a:ln>
                <a:noFill/>
              </a:ln>
              <a:solidFill>
                <a:prstClr val="black">
                  <a:tint val="75000"/>
                </a:prstClr>
              </a:solidFill>
              <a:effectLst/>
              <a:uLnTx/>
              <a:uFillTx/>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fr-FR"/>
              <a:t>Merci</a:t>
            </a:r>
          </a:p>
        </p:txBody>
      </p:sp>
      <p:sp>
        <p:nvSpPr>
          <p:cNvPr id="4" name="Espace réservé de la date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26/04/2022</a:t>
            </a:r>
            <a:endParaRPr lang="fr-FR" dirty="0"/>
          </a:p>
        </p:txBody>
      </p:sp>
      <p:sp>
        <p:nvSpPr>
          <p:cNvPr id="5" name="Espace réservé du pied de page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fr-FR" dirty="0"/>
              <a:t>Projet Data/IA</a:t>
            </a:r>
          </a:p>
        </p:txBody>
      </p:sp>
      <p:sp>
        <p:nvSpPr>
          <p:cNvPr id="6" name="Espace réservé du numéro de diapositive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fr-FR" smtClean="0"/>
              <a:pPr lvl="0" rtl="0"/>
              <a:t>13</a:t>
            </a:fld>
            <a:endParaRPr lang="fr-FR"/>
          </a:p>
        </p:txBody>
      </p:sp>
      <p:sp>
        <p:nvSpPr>
          <p:cNvPr id="3" name="Espace réservé du contenu 2">
            <a:extLst>
              <a:ext uri="{FF2B5EF4-FFF2-40B4-BE49-F238E27FC236}">
                <a16:creationId xmlns:a16="http://schemas.microsoft.com/office/drawing/2014/main" id="{21F0B6E0-1F7C-4E6A-87B1-554ADE739CD1}"/>
              </a:ext>
            </a:extLst>
          </p:cNvPr>
          <p:cNvSpPr>
            <a:spLocks noGrp="1"/>
          </p:cNvSpPr>
          <p:nvPr>
            <p:ph idx="1"/>
          </p:nvPr>
        </p:nvSpPr>
        <p:spPr>
          <a:xfrm>
            <a:off x="6647688" y="2703576"/>
            <a:ext cx="4709160" cy="1755648"/>
          </a:xfrm>
        </p:spPr>
        <p:txBody>
          <a:bodyPr rtlCol="0"/>
          <a:lstStyle/>
          <a:p>
            <a:pPr rtl="0"/>
            <a:endParaRPr lang="fr-FR" dirty="0"/>
          </a:p>
          <a:p>
            <a:pPr rtl="0"/>
            <a:r>
              <a:rPr lang="fr-FR" dirty="0"/>
              <a:t>Hugo Victor Sacha</a:t>
            </a:r>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fr-FR">
                <a:solidFill>
                  <a:srgbClr val="FFFFFF"/>
                </a:solidFill>
              </a:rPr>
              <a:t>Ordre du jour</a:t>
            </a:r>
            <a:endParaRPr lang="fr-FR"/>
          </a:p>
        </p:txBody>
      </p:sp>
      <p:sp>
        <p:nvSpPr>
          <p:cNvPr id="3" name="Espace réservé du contenu 2">
            <a:extLst>
              <a:ext uri="{FF2B5EF4-FFF2-40B4-BE49-F238E27FC236}">
                <a16:creationId xmlns:a16="http://schemas.microsoft.com/office/drawing/2014/main" id="{869C3FD2-AF88-4EF1-AFB7-5D31BD5AA0BF}"/>
              </a:ext>
            </a:extLst>
          </p:cNvPr>
          <p:cNvSpPr>
            <a:spLocks noGrp="1"/>
          </p:cNvSpPr>
          <p:nvPr>
            <p:ph idx="1"/>
          </p:nvPr>
        </p:nvSpPr>
        <p:spPr/>
        <p:txBody>
          <a:bodyPr rtlCol="0"/>
          <a:lstStyle/>
          <a:p>
            <a:pPr marL="0" indent="0" rtl="0">
              <a:buNone/>
            </a:pPr>
            <a:r>
              <a:rPr lang="fr-FR" dirty="0"/>
              <a:t>- Problématique</a:t>
            </a:r>
          </a:p>
          <a:p>
            <a:pPr marL="0" indent="0" rtl="0">
              <a:buNone/>
            </a:pPr>
            <a:r>
              <a:rPr lang="fr-FR" dirty="0"/>
              <a:t>- Sujet</a:t>
            </a:r>
          </a:p>
          <a:p>
            <a:pPr marL="0" indent="0" rtl="0">
              <a:buNone/>
            </a:pPr>
            <a:r>
              <a:rPr lang="fr-FR" dirty="0"/>
              <a:t>- Technologies utilisées</a:t>
            </a:r>
          </a:p>
          <a:p>
            <a:pPr marL="0" indent="0" rtl="0">
              <a:buNone/>
            </a:pPr>
            <a:r>
              <a:rPr lang="fr-FR" dirty="0"/>
              <a:t>- Démonstration</a:t>
            </a:r>
          </a:p>
        </p:txBody>
      </p:sp>
      <p:sp>
        <p:nvSpPr>
          <p:cNvPr id="4" name="Espace réservé de la date 3">
            <a:extLst>
              <a:ext uri="{FF2B5EF4-FFF2-40B4-BE49-F238E27FC236}">
                <a16:creationId xmlns:a16="http://schemas.microsoft.com/office/drawing/2014/main" id="{78C8B647-084C-492D-A242-148BEA5B6823}"/>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26/04/2022</a:t>
            </a:r>
          </a:p>
        </p:txBody>
      </p:sp>
      <p:sp>
        <p:nvSpPr>
          <p:cNvPr id="5" name="Espace réservé du pied de page 4">
            <a:extLst>
              <a:ext uri="{FF2B5EF4-FFF2-40B4-BE49-F238E27FC236}">
                <a16:creationId xmlns:a16="http://schemas.microsoft.com/office/drawing/2014/main" id="{A4A2B84E-2163-44C1-99D0-6F162AEA82E9}"/>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Projet Data/IA</a:t>
            </a:r>
          </a:p>
        </p:txBody>
      </p:sp>
      <p:sp>
        <p:nvSpPr>
          <p:cNvPr id="6" name="Espace réservé du numéro de diapositive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fr-FR"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image 10">
            <a:extLst>
              <a:ext uri="{FF2B5EF4-FFF2-40B4-BE49-F238E27FC236}">
                <a16:creationId xmlns:a16="http://schemas.microsoft.com/office/drawing/2014/main" id="{759DD474-D676-41A6-A2FB-30B2078418A8}"/>
              </a:ext>
            </a:extLst>
          </p:cNvPr>
          <p:cNvPicPr>
            <a:picLocks noGrp="1" noChangeAspect="1"/>
          </p:cNvPicPr>
          <p:nvPr>
            <p:ph type="pic" sz="quarter" idx="14"/>
          </p:nvPr>
        </p:nvPicPr>
        <p:blipFill rotWithShape="1">
          <a:blip r:embed="rId3"/>
          <a:srcRect l="22164" r="19401" b="1"/>
          <a:stretch/>
        </p:blipFill>
        <p:spPr>
          <a:xfrm>
            <a:off x="7901259" y="2727729"/>
            <a:ext cx="4290740" cy="4130271"/>
          </a:xfrm>
          <a:noFill/>
        </p:spPr>
      </p:pic>
      <p:pic>
        <p:nvPicPr>
          <p:cNvPr id="13" name="Espace réservé d’image 12">
            <a:extLst>
              <a:ext uri="{FF2B5EF4-FFF2-40B4-BE49-F238E27FC236}">
                <a16:creationId xmlns:a16="http://schemas.microsoft.com/office/drawing/2014/main" id="{D624A4F8-65E3-4A17-A439-FE80714CDE5A}"/>
              </a:ext>
            </a:extLst>
          </p:cNvPr>
          <p:cNvPicPr>
            <a:picLocks noGrp="1" noChangeAspect="1"/>
          </p:cNvPicPr>
          <p:nvPr>
            <p:ph type="pic" sz="quarter" idx="13"/>
          </p:nvPr>
        </p:nvPicPr>
        <p:blipFill rotWithShape="1">
          <a:blip r:embed="rId4"/>
          <a:srcRect l="34187" r="-3" b="-3"/>
          <a:stretch/>
        </p:blipFill>
        <p:spPr>
          <a:xfrm>
            <a:off x="6261609" y="10"/>
            <a:ext cx="3519311" cy="3007899"/>
          </a:xfrm>
          <a:noFill/>
        </p:spPr>
      </p:pic>
      <p:sp>
        <p:nvSpPr>
          <p:cNvPr id="4" name="Titre 3">
            <a:extLst>
              <a:ext uri="{FF2B5EF4-FFF2-40B4-BE49-F238E27FC236}">
                <a16:creationId xmlns:a16="http://schemas.microsoft.com/office/drawing/2014/main" id="{7B290457-2071-4F7C-9327-CE85A282B4D5}"/>
              </a:ext>
            </a:extLst>
          </p:cNvPr>
          <p:cNvSpPr>
            <a:spLocks noGrp="1"/>
          </p:cNvSpPr>
          <p:nvPr>
            <p:ph type="title"/>
          </p:nvPr>
        </p:nvSpPr>
        <p:spPr>
          <a:xfrm>
            <a:off x="841248" y="365760"/>
            <a:ext cx="5120640" cy="1325880"/>
          </a:xfrm>
        </p:spPr>
        <p:txBody>
          <a:bodyPr rtlCol="0" anchor="ctr">
            <a:normAutofit/>
          </a:bodyPr>
          <a:lstStyle/>
          <a:p>
            <a:pPr rtl="0"/>
            <a:r>
              <a:rPr lang="fr-FR" dirty="0"/>
              <a:t>Problématique</a:t>
            </a:r>
          </a:p>
        </p:txBody>
      </p:sp>
      <p:sp>
        <p:nvSpPr>
          <p:cNvPr id="14" name="Espace réservé de la date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r>
              <a:rPr lang="fr-FR" b="0" i="0" u="none" strike="noStrike" kern="1200" cap="none" spc="0" normalizeH="0">
                <a:ln>
                  <a:noFill/>
                </a:ln>
                <a:solidFill>
                  <a:prstClr val="black">
                    <a:tint val="75000"/>
                  </a:prstClr>
                </a:solidFill>
                <a:effectLst/>
                <a:uLnTx/>
                <a:uFillTx/>
              </a:rPr>
              <a:t>26/04/2022</a:t>
            </a:r>
          </a:p>
        </p:txBody>
      </p:sp>
      <p:sp>
        <p:nvSpPr>
          <p:cNvPr id="15" name="Espace réservé du pied de page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r>
              <a:rPr lang="fr-FR" b="0" i="0" u="none" strike="noStrike" kern="1200" cap="none" spc="0" normalizeH="0">
                <a:ln>
                  <a:noFill/>
                </a:ln>
                <a:solidFill>
                  <a:prstClr val="black">
                    <a:tint val="75000"/>
                  </a:prstClr>
                </a:solidFill>
                <a:effectLst/>
                <a:uLnTx/>
                <a:uFillTx/>
              </a:rPr>
              <a:t>Projet Data/IA</a:t>
            </a:r>
          </a:p>
        </p:txBody>
      </p:sp>
      <p:sp>
        <p:nvSpPr>
          <p:cNvPr id="16" name="Espace réservé du numéro de diapositive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fr-FR"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3</a:t>
            </a:fld>
            <a:endParaRPr kumimoji="0" lang="fr-FR" b="0" i="0" u="none" strike="noStrike" kern="1200" cap="none" spc="0" normalizeH="0" baseline="0">
              <a:ln>
                <a:noFill/>
              </a:ln>
              <a:solidFill>
                <a:prstClr val="black">
                  <a:tint val="75000"/>
                </a:prstClr>
              </a:solidFill>
              <a:effectLst/>
              <a:uLnTx/>
              <a:uFillTx/>
            </a:endParaRPr>
          </a:p>
        </p:txBody>
      </p:sp>
      <p:sp>
        <p:nvSpPr>
          <p:cNvPr id="5" name="Espace réservé du contenu 4">
            <a:extLst>
              <a:ext uri="{FF2B5EF4-FFF2-40B4-BE49-F238E27FC236}">
                <a16:creationId xmlns:a16="http://schemas.microsoft.com/office/drawing/2014/main" id="{B67B1E24-2840-4BB0-AE5A-2320A01CB80F}"/>
              </a:ext>
            </a:extLst>
          </p:cNvPr>
          <p:cNvSpPr>
            <a:spLocks noGrp="1"/>
          </p:cNvSpPr>
          <p:nvPr>
            <p:ph idx="1"/>
          </p:nvPr>
        </p:nvSpPr>
        <p:spPr>
          <a:xfrm>
            <a:off x="841248" y="1828800"/>
            <a:ext cx="5093208" cy="4352544"/>
          </a:xfrm>
        </p:spPr>
        <p:txBody>
          <a:bodyPr rtlCol="0">
            <a:normAutofit/>
          </a:bodyPr>
          <a:lstStyle/>
          <a:p>
            <a:pPr marL="342900" indent="-342900" rtl="0">
              <a:buFontTx/>
              <a:buChar char="-"/>
            </a:pPr>
            <a:r>
              <a:rPr lang="fr-FR" dirty="0"/>
              <a:t>Récupérer des données</a:t>
            </a:r>
          </a:p>
          <a:p>
            <a:pPr marL="342900" indent="-342900" rtl="0">
              <a:buFontTx/>
              <a:buChar char="-"/>
            </a:pPr>
            <a:r>
              <a:rPr lang="fr-FR" dirty="0"/>
              <a:t>Travailler les données</a:t>
            </a:r>
          </a:p>
          <a:p>
            <a:pPr marL="342900" indent="-342900" rtl="0">
              <a:buFontTx/>
              <a:buChar char="-"/>
            </a:pPr>
            <a:r>
              <a:rPr lang="fr-FR" dirty="0"/>
              <a:t>Comprendre les données pour effectuer un storytelling</a:t>
            </a:r>
          </a:p>
          <a:p>
            <a:pPr marL="342900" indent="-342900" rtl="0">
              <a:buFontTx/>
              <a:buChar char="-"/>
            </a:pPr>
            <a:r>
              <a:rPr lang="fr-FR" dirty="0"/>
              <a:t>Présenter les données grâce à une application </a:t>
            </a: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fr-FR" dirty="0">
                <a:solidFill>
                  <a:srgbClr val="FFFFFF"/>
                </a:solidFill>
              </a:rPr>
              <a:t>Sujet</a:t>
            </a:r>
            <a:endParaRPr lang="fr-FR" dirty="0"/>
          </a:p>
        </p:txBody>
      </p:sp>
      <p:sp>
        <p:nvSpPr>
          <p:cNvPr id="3" name="Espace réservé du texte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fr-FR" dirty="0">
              <a:solidFill>
                <a:srgbClr val="FFFFFF"/>
              </a:solidFill>
            </a:endParaRPr>
          </a:p>
          <a:p>
            <a:pPr rtl="0"/>
            <a:endParaRPr lang="fr-FR"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fr-FR" dirty="0"/>
              <a:t>Thème de l’espace et des exoplanètes</a:t>
            </a:r>
          </a:p>
        </p:txBody>
      </p:sp>
      <p:sp>
        <p:nvSpPr>
          <p:cNvPr id="3" name="Espace réservé du texte 2">
            <a:extLst>
              <a:ext uri="{FF2B5EF4-FFF2-40B4-BE49-F238E27FC236}">
                <a16:creationId xmlns:a16="http://schemas.microsoft.com/office/drawing/2014/main" id="{33E8A40A-0195-4B3A-81F2-8B76B68F974F}"/>
              </a:ext>
            </a:extLst>
          </p:cNvPr>
          <p:cNvSpPr>
            <a:spLocks noGrp="1"/>
          </p:cNvSpPr>
          <p:nvPr>
            <p:ph type="body" idx="1"/>
          </p:nvPr>
        </p:nvSpPr>
        <p:spPr/>
        <p:txBody>
          <a:bodyPr rtlCol="0"/>
          <a:lstStyle/>
          <a:p>
            <a:pPr rtl="0"/>
            <a:r>
              <a:rPr lang="fr-FR" dirty="0"/>
              <a:t>Définition :</a:t>
            </a:r>
          </a:p>
        </p:txBody>
      </p:sp>
      <p:sp>
        <p:nvSpPr>
          <p:cNvPr id="4" name="Espace réservé du contenu 3">
            <a:extLst>
              <a:ext uri="{FF2B5EF4-FFF2-40B4-BE49-F238E27FC236}">
                <a16:creationId xmlns:a16="http://schemas.microsoft.com/office/drawing/2014/main" id="{A84DACD0-2773-4975-A2FE-3BD5764E1F61}"/>
              </a:ext>
            </a:extLst>
          </p:cNvPr>
          <p:cNvSpPr>
            <a:spLocks noGrp="1"/>
          </p:cNvSpPr>
          <p:nvPr>
            <p:ph sz="half" idx="2"/>
          </p:nvPr>
        </p:nvSpPr>
        <p:spPr/>
        <p:txBody>
          <a:bodyPr rtlCol="0"/>
          <a:lstStyle/>
          <a:p>
            <a:pPr rtl="0"/>
            <a:endParaRPr lang="fr-FR" dirty="0"/>
          </a:p>
          <a:p>
            <a:pPr rtl="0"/>
            <a:r>
              <a:rPr lang="fr-FR" dirty="0"/>
              <a:t>Exoplanète : Planète se trouvant à l’extérieur du système solaire et en orbite d’une étoile autre que le Soleil</a:t>
            </a:r>
          </a:p>
          <a:p>
            <a:pPr rtl="0"/>
            <a:r>
              <a:rPr lang="fr-FR" dirty="0"/>
              <a:t>Étoile : Astre émetteur et producteur d’énergie</a:t>
            </a:r>
          </a:p>
        </p:txBody>
      </p:sp>
      <p:sp>
        <p:nvSpPr>
          <p:cNvPr id="18" name="Espace réservé de la date 17">
            <a:extLst>
              <a:ext uri="{FF2B5EF4-FFF2-40B4-BE49-F238E27FC236}">
                <a16:creationId xmlns:a16="http://schemas.microsoft.com/office/drawing/2014/main" id="{93F1F6E8-FB29-489E-9497-38321677D832}"/>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26/04/2022</a:t>
            </a:r>
          </a:p>
        </p:txBody>
      </p:sp>
      <p:sp>
        <p:nvSpPr>
          <p:cNvPr id="19" name="Espace réservé du pied de page 18">
            <a:extLst>
              <a:ext uri="{FF2B5EF4-FFF2-40B4-BE49-F238E27FC236}">
                <a16:creationId xmlns:a16="http://schemas.microsoft.com/office/drawing/2014/main" id="{A86EFF1E-AB9A-40FE-A0CF-794B56E5276A}"/>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Projet Data</a:t>
            </a:r>
            <a:r>
              <a:rPr lang="fr-FR" dirty="0">
                <a:solidFill>
                  <a:prstClr val="black">
                    <a:tint val="75000"/>
                  </a:prstClr>
                </a:solidFill>
                <a:latin typeface="Calibri" panose="020F0502020204030204"/>
              </a:rPr>
              <a:t>/IA</a:t>
            </a:r>
            <a:endPar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endParaRPr>
          </a:p>
        </p:txBody>
      </p:sp>
      <p:sp>
        <p:nvSpPr>
          <p:cNvPr id="20" name="Espace réservé du numéro de diapositive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fr-FR"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E78514DD-3FC6-4AEF-9C9C-057CF64C8E2D}"/>
              </a:ext>
            </a:extLst>
          </p:cNvPr>
          <p:cNvSpPr>
            <a:spLocks noGrp="1"/>
          </p:cNvSpPr>
          <p:nvPr>
            <p:ph type="title"/>
          </p:nvPr>
        </p:nvSpPr>
        <p:spPr>
          <a:xfrm>
            <a:off x="838200" y="365125"/>
            <a:ext cx="10515600" cy="1325563"/>
          </a:xfrm>
        </p:spPr>
        <p:txBody>
          <a:bodyPr rtlCol="0" anchor="ctr">
            <a:normAutofit/>
          </a:bodyPr>
          <a:lstStyle/>
          <a:p>
            <a:pPr rtl="0"/>
            <a:r>
              <a:rPr lang="fr-FR" dirty="0"/>
              <a:t>Présentation source de donnée</a:t>
            </a:r>
          </a:p>
        </p:txBody>
      </p:sp>
      <p:sp>
        <p:nvSpPr>
          <p:cNvPr id="12" name="Espace réservé de la date 11">
            <a:extLst>
              <a:ext uri="{FF2B5EF4-FFF2-40B4-BE49-F238E27FC236}">
                <a16:creationId xmlns:a16="http://schemas.microsoft.com/office/drawing/2014/main" id="{BB55F5DE-D801-496C-806A-73E6EF45CB06}"/>
              </a:ext>
            </a:extLst>
          </p:cNvPr>
          <p:cNvSpPr>
            <a:spLocks noGrp="1"/>
          </p:cNvSpPr>
          <p:nvPr>
            <p:ph type="dt" sz="half" idx="10"/>
          </p:nvPr>
        </p:nvSpPr>
        <p:spPr>
          <a:xfrm>
            <a:off x="838200" y="6356350"/>
            <a:ext cx="2743200" cy="365125"/>
          </a:xfrm>
        </p:spPr>
        <p:txBody>
          <a:bodyPr rtlCol="0" anchor="ctr">
            <a:normAutofit/>
          </a:bodyPr>
          <a:lstStyle/>
          <a:p>
            <a:pPr>
              <a:spcAft>
                <a:spcPts val="600"/>
              </a:spcAf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26/04/2022</a:t>
            </a:r>
          </a:p>
        </p:txBody>
      </p:sp>
      <p:sp>
        <p:nvSpPr>
          <p:cNvPr id="13" name="Espace réservé du pied de page 12">
            <a:extLst>
              <a:ext uri="{FF2B5EF4-FFF2-40B4-BE49-F238E27FC236}">
                <a16:creationId xmlns:a16="http://schemas.microsoft.com/office/drawing/2014/main" id="{9B6754F1-BBB9-45C3-8F76-FA0E19B7463B}"/>
              </a:ext>
            </a:extLst>
          </p:cNvPr>
          <p:cNvSpPr>
            <a:spLocks noGrp="1"/>
          </p:cNvSpPr>
          <p:nvPr>
            <p:ph type="ftr" sz="quarter" idx="11"/>
          </p:nvPr>
        </p:nvSpPr>
        <p:spPr>
          <a:xfrm>
            <a:off x="4038600" y="6356350"/>
            <a:ext cx="4114800" cy="365125"/>
          </a:xfrm>
        </p:spPr>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Projet Data</a:t>
            </a:r>
            <a:r>
              <a:rPr lang="fr-FR" dirty="0">
                <a:solidFill>
                  <a:prstClr val="black">
                    <a:tint val="75000"/>
                  </a:prstClr>
                </a:solidFill>
                <a:latin typeface="Calibri" panose="020F0502020204030204"/>
              </a:rPr>
              <a:t>/IA</a:t>
            </a:r>
            <a:endPar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endParaRPr>
          </a:p>
        </p:txBody>
      </p:sp>
      <p:sp>
        <p:nvSpPr>
          <p:cNvPr id="14" name="Espace réservé du numéro de diapositive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fr-FR"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6</a:t>
            </a:fld>
            <a:endParaRPr kumimoji="0" lang="fr-FR" b="0" i="0" u="none" strike="noStrike" kern="1200" cap="none" spc="0" normalizeH="0" baseline="0">
              <a:ln>
                <a:noFill/>
              </a:ln>
              <a:solidFill>
                <a:prstClr val="black">
                  <a:tint val="75000"/>
                </a:prstClr>
              </a:solidFill>
              <a:effectLst/>
              <a:uLnTx/>
              <a:uFillTx/>
            </a:endParaRPr>
          </a:p>
        </p:txBody>
      </p:sp>
      <p:pic>
        <p:nvPicPr>
          <p:cNvPr id="8" name="Image 7">
            <a:extLst>
              <a:ext uri="{FF2B5EF4-FFF2-40B4-BE49-F238E27FC236}">
                <a16:creationId xmlns:a16="http://schemas.microsoft.com/office/drawing/2014/main" id="{CCF19708-CE18-47BE-BF55-1C94E8A1C43C}"/>
              </a:ext>
            </a:extLst>
          </p:cNvPr>
          <p:cNvPicPr>
            <a:picLocks noChangeAspect="1"/>
          </p:cNvPicPr>
          <p:nvPr/>
        </p:nvPicPr>
        <p:blipFill>
          <a:blip r:embed="rId3"/>
          <a:stretch>
            <a:fillRect/>
          </a:stretch>
        </p:blipFill>
        <p:spPr>
          <a:xfrm>
            <a:off x="1732563" y="1660350"/>
            <a:ext cx="8726874" cy="4363437"/>
          </a:xfrm>
          <a:prstGeom prst="rect">
            <a:avLst/>
          </a:prstGeom>
          <a:noFill/>
        </p:spPr>
      </p:pic>
    </p:spTree>
    <p:extLst>
      <p:ext uri="{BB962C8B-B14F-4D97-AF65-F5344CB8AC3E}">
        <p14:creationId xmlns:p14="http://schemas.microsoft.com/office/powerpoint/2010/main" val="1019213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78260B10-25FE-445D-A9FD-06B618F1B96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fr-FR" kern="1200" dirty="0">
                <a:latin typeface="+mj-lt"/>
                <a:ea typeface="+mj-ea"/>
                <a:cs typeface="+mj-cs"/>
              </a:rPr>
              <a:t>Label</a:t>
            </a:r>
          </a:p>
        </p:txBody>
      </p:sp>
      <p:pic>
        <p:nvPicPr>
          <p:cNvPr id="5" name="Espace réservé du contenu 4">
            <a:extLst>
              <a:ext uri="{FF2B5EF4-FFF2-40B4-BE49-F238E27FC236}">
                <a16:creationId xmlns:a16="http://schemas.microsoft.com/office/drawing/2014/main" id="{5B65C46F-AB48-485E-A369-B9D9F0AD8116}"/>
              </a:ext>
            </a:extLst>
          </p:cNvPr>
          <p:cNvPicPr>
            <a:picLocks noGrp="1" noChangeAspect="1"/>
          </p:cNvPicPr>
          <p:nvPr>
            <p:ph sz="half" idx="1"/>
          </p:nvPr>
        </p:nvPicPr>
        <p:blipFill>
          <a:blip r:embed="rId3"/>
          <a:stretch>
            <a:fillRect/>
          </a:stretch>
        </p:blipFill>
        <p:spPr>
          <a:xfrm>
            <a:off x="2575050" y="1825625"/>
            <a:ext cx="1707900" cy="4351338"/>
          </a:xfrm>
          <a:noFill/>
        </p:spPr>
      </p:pic>
      <p:sp>
        <p:nvSpPr>
          <p:cNvPr id="7" name="ZoneTexte 6">
            <a:extLst>
              <a:ext uri="{FF2B5EF4-FFF2-40B4-BE49-F238E27FC236}">
                <a16:creationId xmlns:a16="http://schemas.microsoft.com/office/drawing/2014/main" id="{41793C89-8CD7-479D-B706-CB419279D164}"/>
              </a:ext>
            </a:extLst>
          </p:cNvPr>
          <p:cNvSpPr txBox="1"/>
          <p:nvPr/>
        </p:nvSpPr>
        <p:spPr>
          <a:xfrm>
            <a:off x="6172200" y="1825625"/>
            <a:ext cx="5181600" cy="435133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fr-FR" sz="2800"/>
              <a:t>Valeurs discrètes</a:t>
            </a:r>
          </a:p>
          <a:p>
            <a:pPr indent="-228600">
              <a:lnSpc>
                <a:spcPct val="90000"/>
              </a:lnSpc>
              <a:spcAft>
                <a:spcPts val="600"/>
              </a:spcAft>
              <a:buFont typeface="Arial" panose="020B0604020202020204" pitchFamily="34" charset="0"/>
              <a:buChar char="•"/>
            </a:pPr>
            <a:endParaRPr lang="fr-FR" sz="2800"/>
          </a:p>
          <a:p>
            <a:pPr marL="285750" indent="-228600">
              <a:lnSpc>
                <a:spcPct val="90000"/>
              </a:lnSpc>
              <a:spcAft>
                <a:spcPts val="600"/>
              </a:spcAft>
              <a:buFont typeface="Arial" panose="020B0604020202020204" pitchFamily="34" charset="0"/>
              <a:buChar char="•"/>
            </a:pPr>
            <a:r>
              <a:rPr lang="fr-FR" sz="2800"/>
              <a:t>1 : étoile sans exoplanètes en orbite autour d’elle</a:t>
            </a:r>
          </a:p>
          <a:p>
            <a:pPr marL="285750" indent="-228600">
              <a:lnSpc>
                <a:spcPct val="90000"/>
              </a:lnSpc>
              <a:spcAft>
                <a:spcPts val="600"/>
              </a:spcAft>
              <a:buFont typeface="Arial" panose="020B0604020202020204" pitchFamily="34" charset="0"/>
              <a:buChar char="•"/>
            </a:pPr>
            <a:r>
              <a:rPr lang="fr-FR" sz="2800"/>
              <a:t>2 : étoile possédant une exoplanète</a:t>
            </a:r>
          </a:p>
        </p:txBody>
      </p:sp>
      <p:sp>
        <p:nvSpPr>
          <p:cNvPr id="12" name="Espace réservé de la date 11">
            <a:extLst>
              <a:ext uri="{FF2B5EF4-FFF2-40B4-BE49-F238E27FC236}">
                <a16:creationId xmlns:a16="http://schemas.microsoft.com/office/drawing/2014/main" id="{3CC90B11-F535-4D7C-84A3-2CF98B9D596A}"/>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26/04/2022</a:t>
            </a:r>
          </a:p>
        </p:txBody>
      </p:sp>
      <p:sp>
        <p:nvSpPr>
          <p:cNvPr id="13" name="Espace réservé du pied de page 12">
            <a:extLst>
              <a:ext uri="{FF2B5EF4-FFF2-40B4-BE49-F238E27FC236}">
                <a16:creationId xmlns:a16="http://schemas.microsoft.com/office/drawing/2014/main" id="{34CB8358-5219-419E-B50C-A279EA3E635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Projet Data</a:t>
            </a:r>
            <a:r>
              <a:rPr lang="fr-FR" dirty="0">
                <a:solidFill>
                  <a:prstClr val="black">
                    <a:tint val="75000"/>
                  </a:prstClr>
                </a:solidFill>
                <a:latin typeface="Calibri" panose="020F0502020204030204"/>
              </a:rPr>
              <a:t>/IA</a:t>
            </a:r>
            <a:endPar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endParaRPr>
          </a:p>
        </p:txBody>
      </p:sp>
      <p:sp>
        <p:nvSpPr>
          <p:cNvPr id="14" name="Espace réservé du numéro de diapositive 13">
            <a:extLst>
              <a:ext uri="{FF2B5EF4-FFF2-40B4-BE49-F238E27FC236}">
                <a16:creationId xmlns:a16="http://schemas.microsoft.com/office/drawing/2014/main" id="{8A5B9DFF-1E65-43C9-B2DE-90CD91DFAE1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fr-FR" b="0" i="0" u="none" strike="noStrike" normalizeH="0" smtClean="0">
                <a:ln>
                  <a:noFill/>
                </a:ln>
                <a:solidFill>
                  <a:prstClr val="black">
                    <a:tint val="75000"/>
                  </a:prstClr>
                </a:solidFill>
                <a:effectLst/>
                <a:uLnTx/>
                <a:uFillTx/>
              </a:rPr>
              <a:pPr marR="0" lvl="0" indent="0" fontAlgn="auto">
                <a:spcBef>
                  <a:spcPts val="0"/>
                </a:spcBef>
                <a:spcAft>
                  <a:spcPts val="600"/>
                </a:spcAft>
                <a:buClrTx/>
                <a:buSzTx/>
                <a:buFontTx/>
                <a:buNone/>
                <a:tabLst/>
                <a:defRPr/>
              </a:pPr>
              <a:t>7</a:t>
            </a:fld>
            <a:endParaRPr kumimoji="0" lang="fr-FR" b="0" i="0" u="none" strike="noStrike" normalizeH="0">
              <a:ln>
                <a:noFill/>
              </a:ln>
              <a:solidFill>
                <a:prstClr val="black">
                  <a:tint val="75000"/>
                </a:prstClr>
              </a:solidFill>
              <a:effectLst/>
              <a:uLnTx/>
              <a:uFillTx/>
            </a:endParaRPr>
          </a:p>
        </p:txBody>
      </p:sp>
    </p:spTree>
    <p:extLst>
      <p:ext uri="{BB962C8B-B14F-4D97-AF65-F5344CB8AC3E}">
        <p14:creationId xmlns:p14="http://schemas.microsoft.com/office/powerpoint/2010/main" val="392795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78260B10-25FE-445D-A9FD-06B618F1B96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fr-FR" kern="1200" dirty="0">
                <a:latin typeface="+mj-lt"/>
                <a:ea typeface="+mj-ea"/>
                <a:cs typeface="+mj-cs"/>
              </a:rPr>
              <a:t>Flux</a:t>
            </a:r>
          </a:p>
        </p:txBody>
      </p:sp>
      <p:sp>
        <p:nvSpPr>
          <p:cNvPr id="7" name="ZoneTexte 6">
            <a:extLst>
              <a:ext uri="{FF2B5EF4-FFF2-40B4-BE49-F238E27FC236}">
                <a16:creationId xmlns:a16="http://schemas.microsoft.com/office/drawing/2014/main" id="{41793C89-8CD7-479D-B706-CB419279D164}"/>
              </a:ext>
            </a:extLst>
          </p:cNvPr>
          <p:cNvSpPr txBox="1"/>
          <p:nvPr/>
        </p:nvSpPr>
        <p:spPr>
          <a:xfrm>
            <a:off x="838200" y="1825625"/>
            <a:ext cx="5181600" cy="435133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fr-FR" sz="2800"/>
              <a:t>Valeurs continues</a:t>
            </a:r>
          </a:p>
          <a:p>
            <a:pPr marL="285750" indent="-228600">
              <a:lnSpc>
                <a:spcPct val="90000"/>
              </a:lnSpc>
              <a:spcAft>
                <a:spcPts val="600"/>
              </a:spcAft>
              <a:buFont typeface="Arial" panose="020B0604020202020204" pitchFamily="34" charset="0"/>
              <a:buChar char="•"/>
            </a:pPr>
            <a:endParaRPr lang="fr-FR" sz="2800"/>
          </a:p>
          <a:p>
            <a:pPr marL="285750" indent="-228600">
              <a:lnSpc>
                <a:spcPct val="90000"/>
              </a:lnSpc>
              <a:spcAft>
                <a:spcPts val="600"/>
              </a:spcAft>
              <a:buFont typeface="Arial" panose="020B0604020202020204" pitchFamily="34" charset="0"/>
              <a:buChar char="•"/>
            </a:pPr>
            <a:r>
              <a:rPr lang="fr-FR" sz="2800"/>
              <a:t>3197 colonnes (flux) possédant une valeur d’intensité lumineuse de l’étoile</a:t>
            </a:r>
          </a:p>
        </p:txBody>
      </p:sp>
      <p:pic>
        <p:nvPicPr>
          <p:cNvPr id="6" name="Image 5">
            <a:extLst>
              <a:ext uri="{FF2B5EF4-FFF2-40B4-BE49-F238E27FC236}">
                <a16:creationId xmlns:a16="http://schemas.microsoft.com/office/drawing/2014/main" id="{7934AC7B-1FBF-4FD5-89DF-A66ED67ED9C6}"/>
              </a:ext>
            </a:extLst>
          </p:cNvPr>
          <p:cNvPicPr>
            <a:picLocks noChangeAspect="1"/>
          </p:cNvPicPr>
          <p:nvPr/>
        </p:nvPicPr>
        <p:blipFill>
          <a:blip r:embed="rId3"/>
          <a:stretch>
            <a:fillRect/>
          </a:stretch>
        </p:blipFill>
        <p:spPr>
          <a:xfrm>
            <a:off x="6172200" y="2129441"/>
            <a:ext cx="5181600" cy="3743705"/>
          </a:xfrm>
          <a:prstGeom prst="rect">
            <a:avLst/>
          </a:prstGeom>
          <a:noFill/>
        </p:spPr>
      </p:pic>
      <p:sp>
        <p:nvSpPr>
          <p:cNvPr id="12" name="Espace réservé de la date 11">
            <a:extLst>
              <a:ext uri="{FF2B5EF4-FFF2-40B4-BE49-F238E27FC236}">
                <a16:creationId xmlns:a16="http://schemas.microsoft.com/office/drawing/2014/main" id="{3CC90B11-F535-4D7C-84A3-2CF98B9D596A}"/>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26/04/2022</a:t>
            </a:r>
          </a:p>
        </p:txBody>
      </p:sp>
      <p:sp>
        <p:nvSpPr>
          <p:cNvPr id="13" name="Espace réservé du pied de page 12">
            <a:extLst>
              <a:ext uri="{FF2B5EF4-FFF2-40B4-BE49-F238E27FC236}">
                <a16:creationId xmlns:a16="http://schemas.microsoft.com/office/drawing/2014/main" id="{34CB8358-5219-419E-B50C-A279EA3E635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Projet Data</a:t>
            </a:r>
            <a:r>
              <a:rPr lang="fr-FR" dirty="0">
                <a:solidFill>
                  <a:prstClr val="black">
                    <a:tint val="75000"/>
                  </a:prstClr>
                </a:solidFill>
                <a:latin typeface="Calibri" panose="020F0502020204030204"/>
              </a:rPr>
              <a:t>/IA</a:t>
            </a:r>
            <a:endPar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endParaRPr>
          </a:p>
        </p:txBody>
      </p:sp>
      <p:sp>
        <p:nvSpPr>
          <p:cNvPr id="14" name="Espace réservé du numéro de diapositive 13">
            <a:extLst>
              <a:ext uri="{FF2B5EF4-FFF2-40B4-BE49-F238E27FC236}">
                <a16:creationId xmlns:a16="http://schemas.microsoft.com/office/drawing/2014/main" id="{8A5B9DFF-1E65-43C9-B2DE-90CD91DFAE1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fr-FR" b="0" i="0" u="none" strike="noStrike" normalizeH="0" smtClean="0">
                <a:ln>
                  <a:noFill/>
                </a:ln>
                <a:solidFill>
                  <a:prstClr val="black">
                    <a:tint val="75000"/>
                  </a:prstClr>
                </a:solidFill>
                <a:effectLst/>
                <a:uLnTx/>
                <a:uFillTx/>
              </a:rPr>
              <a:pPr marR="0" lvl="0" indent="0" fontAlgn="auto">
                <a:spcBef>
                  <a:spcPts val="0"/>
                </a:spcBef>
                <a:spcAft>
                  <a:spcPts val="600"/>
                </a:spcAft>
                <a:buClrTx/>
                <a:buSzTx/>
                <a:buFontTx/>
                <a:buNone/>
                <a:tabLst/>
                <a:defRPr/>
              </a:pPr>
              <a:t>8</a:t>
            </a:fld>
            <a:endParaRPr kumimoji="0" lang="fr-FR" b="0" i="0" u="none" strike="noStrike" normalizeH="0" dirty="0">
              <a:ln>
                <a:noFill/>
              </a:ln>
              <a:solidFill>
                <a:prstClr val="black">
                  <a:tint val="75000"/>
                </a:prstClr>
              </a:solidFill>
              <a:effectLst/>
              <a:uLnTx/>
              <a:uFillTx/>
            </a:endParaRPr>
          </a:p>
        </p:txBody>
      </p:sp>
    </p:spTree>
    <p:extLst>
      <p:ext uri="{BB962C8B-B14F-4D97-AF65-F5344CB8AC3E}">
        <p14:creationId xmlns:p14="http://schemas.microsoft.com/office/powerpoint/2010/main" val="274786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Espace réservé d’image 5" descr="garçon jouant sur un terrain de jeu devant un immeuble&#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re 7">
            <a:extLst>
              <a:ext uri="{FF2B5EF4-FFF2-40B4-BE49-F238E27FC236}">
                <a16:creationId xmlns:a16="http://schemas.microsoft.com/office/drawing/2014/main" id="{4E808D1D-FE92-499E-982B-315DCF987C64}"/>
              </a:ext>
            </a:extLst>
          </p:cNvPr>
          <p:cNvSpPr>
            <a:spLocks noGrp="1"/>
          </p:cNvSpPr>
          <p:nvPr>
            <p:ph type="title"/>
          </p:nvPr>
        </p:nvSpPr>
        <p:spPr/>
        <p:txBody>
          <a:bodyPr rtlCol="0"/>
          <a:lstStyle/>
          <a:p>
            <a:pPr rtl="0"/>
            <a:r>
              <a:rPr lang="fr-FR" dirty="0"/>
              <a:t>Objectif</a:t>
            </a:r>
            <a:br>
              <a:rPr lang="fr-FR" dirty="0"/>
            </a:br>
            <a:br>
              <a:rPr lang="fr-FR" dirty="0"/>
            </a:br>
            <a:r>
              <a:rPr lang="fr-FR" dirty="0"/>
              <a:t>Prédire si une étoile possède une exoplanète</a:t>
            </a:r>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6" name="Ovale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7" name="Espace réservé de la date 16">
            <a:extLst>
              <a:ext uri="{FF2B5EF4-FFF2-40B4-BE49-F238E27FC236}">
                <a16:creationId xmlns:a16="http://schemas.microsoft.com/office/drawing/2014/main" id="{629F4044-902D-4034-8E90-44E0F885EEBD}"/>
              </a:ext>
            </a:extLst>
          </p:cNvPr>
          <p:cNvSpPr>
            <a:spLocks noGrp="1"/>
          </p:cNvSpPr>
          <p:nvPr>
            <p:ph type="dt" sz="half" idx="11"/>
          </p:nvPr>
        </p:nvSpPr>
        <p:spPr/>
        <p:txBody>
          <a:bodyPr rtlCol="0"/>
          <a:lstStyle/>
          <a:p>
            <a:pPr>
              <a:defRPr/>
            </a:pPr>
            <a:r>
              <a:rPr lang="fr-FR" sz="1200" b="0" i="0" u="none" strike="noStrike" kern="1200" cap="none" spc="0" normalizeH="0" dirty="0">
                <a:ln>
                  <a:noFill/>
                </a:ln>
                <a:solidFill>
                  <a:prstClr val="black">
                    <a:tint val="75000"/>
                  </a:prstClr>
                </a:solidFill>
                <a:effectLst/>
                <a:uLnTx/>
                <a:uFillTx/>
                <a:latin typeface="Calibri" panose="020F0502020204030204"/>
                <a:ea typeface="+mn-ea"/>
                <a:cs typeface="+mn-cs"/>
              </a:rPr>
              <a:t>26/04/2022</a:t>
            </a:r>
          </a:p>
        </p:txBody>
      </p:sp>
      <p:sp>
        <p:nvSpPr>
          <p:cNvPr id="18" name="Espace réservé du pied de page 17">
            <a:extLst>
              <a:ext uri="{FF2B5EF4-FFF2-40B4-BE49-F238E27FC236}">
                <a16:creationId xmlns:a16="http://schemas.microsoft.com/office/drawing/2014/main" id="{439BF4B2-6931-43C1-8924-3E02FA60CF60}"/>
              </a:ext>
            </a:extLst>
          </p:cNvPr>
          <p:cNvSpPr>
            <a:spLocks noGrp="1"/>
          </p:cNvSpPr>
          <p:nvPr>
            <p:ph type="ftr" sz="quarter" idx="12"/>
          </p:nvPr>
        </p:nvSpPr>
        <p:spPr/>
        <p:txBody>
          <a:bodyPr rtlCol="0"/>
          <a:lstStyle/>
          <a:p>
            <a:pPr rtl="0">
              <a:defRPr/>
            </a:pPr>
            <a:r>
              <a:rPr lang="fr-FR" dirty="0">
                <a:latin typeface="Calibri" panose="020F0502020204030204"/>
              </a:rPr>
              <a:t>Projet Data/IA</a:t>
            </a:r>
          </a:p>
        </p:txBody>
      </p:sp>
      <p:sp>
        <p:nvSpPr>
          <p:cNvPr id="19" name="Espace réservé du numéro de diapositive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rtlCol="0"/>
          <a:lstStyle/>
          <a:p>
            <a:pPr rtl="0">
              <a:defRPr/>
            </a:pPr>
            <a:fld id="{D76B855D-E9CC-4FF8-AD85-6CDC7B89A0DE}" type="slidenum">
              <a:rPr lang="fr-FR" smtClean="0">
                <a:latin typeface="Calibri" panose="020F0502020204030204"/>
              </a:rPr>
              <a:pPr rtl="0">
                <a:defRPr/>
              </a:pPr>
              <a:t>9</a:t>
            </a:fld>
            <a:endParaRPr lang="fr-FR">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8169894.tgt.Office_48167030_TF78504181_Win32_OJ107391223.potx" id="{0610DC46-A14F-49BC-B54D-817D4F8C8AE1}" vid="{3F5F94D6-F3E8-43EB-995B-288C59FD9C0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{487E2914-DFBB-4508-B182-A1E7EA7F06D9}tf78504181_win32</Template>
  <TotalTime>141</TotalTime>
  <Words>281</Words>
  <Application>Microsoft Office PowerPoint</Application>
  <PresentationFormat>Grand écran</PresentationFormat>
  <Paragraphs>96</Paragraphs>
  <Slides>13</Slides>
  <Notes>13</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Avenir Next LT Pro</vt:lpstr>
      <vt:lpstr>Calibri</vt:lpstr>
      <vt:lpstr>Tw Cen MT</vt:lpstr>
      <vt:lpstr>ShapesVTI</vt:lpstr>
      <vt:lpstr>Projet Data/IA</vt:lpstr>
      <vt:lpstr>Ordre du jour</vt:lpstr>
      <vt:lpstr>Problématique</vt:lpstr>
      <vt:lpstr>Sujet</vt:lpstr>
      <vt:lpstr>Thème de l’espace et des exoplanètes</vt:lpstr>
      <vt:lpstr>Présentation source de donnée</vt:lpstr>
      <vt:lpstr>Label</vt:lpstr>
      <vt:lpstr>Flux</vt:lpstr>
      <vt:lpstr>Objectif  Prédire si une étoile possède une exoplanète</vt:lpstr>
      <vt:lpstr>Chronologie</vt:lpstr>
      <vt:lpstr>Modèles  </vt:lpstr>
      <vt:lpstr>Démonstration</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Data/IA</dc:title>
  <dc:creator>GARCIA Victor</dc:creator>
  <cp:lastModifiedBy>GARCIA Victor</cp:lastModifiedBy>
  <cp:revision>2</cp:revision>
  <dcterms:created xsi:type="dcterms:W3CDTF">2022-04-24T13:29:18Z</dcterms:created>
  <dcterms:modified xsi:type="dcterms:W3CDTF">2022-04-26T08:26:06Z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